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4" r:id="rId4"/>
  </p:sldMasterIdLst>
  <p:handoutMasterIdLst>
    <p:handoutMasterId r:id="rId35"/>
  </p:handoutMasterIdLst>
  <p:sldIdLst>
    <p:sldId id="256" r:id="rId5"/>
    <p:sldId id="257" r:id="rId6"/>
    <p:sldId id="276" r:id="rId7"/>
    <p:sldId id="258" r:id="rId8"/>
    <p:sldId id="293" r:id="rId9"/>
    <p:sldId id="267" r:id="rId10"/>
    <p:sldId id="262" r:id="rId11"/>
    <p:sldId id="270" r:id="rId12"/>
    <p:sldId id="289" r:id="rId13"/>
    <p:sldId id="277" r:id="rId14"/>
    <p:sldId id="260" r:id="rId15"/>
    <p:sldId id="261" r:id="rId16"/>
    <p:sldId id="291" r:id="rId17"/>
    <p:sldId id="285" r:id="rId18"/>
    <p:sldId id="290" r:id="rId19"/>
    <p:sldId id="288" r:id="rId20"/>
    <p:sldId id="264" r:id="rId21"/>
    <p:sldId id="271" r:id="rId22"/>
    <p:sldId id="272" r:id="rId23"/>
    <p:sldId id="292" r:id="rId24"/>
    <p:sldId id="278" r:id="rId25"/>
    <p:sldId id="320" r:id="rId26"/>
    <p:sldId id="294" r:id="rId27"/>
    <p:sldId id="296" r:id="rId28"/>
    <p:sldId id="279" r:id="rId29"/>
    <p:sldId id="318" r:id="rId30"/>
    <p:sldId id="319" r:id="rId31"/>
    <p:sldId id="263" r:id="rId32"/>
    <p:sldId id="269" r:id="rId33"/>
    <p:sldId id="287" r:id="rId3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69C5A0-CB3E-48E7-B957-CB69A2777A4A}" v="4" dt="2023-01-23T21:58:30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le Schneider" userId="cf00606f-5f50-43e2-aec6-d3d449667485" providerId="ADAL" clId="{8469C5A0-CB3E-48E7-B957-CB69A2777A4A}"/>
    <pc:docChg chg="custSel modSld">
      <pc:chgData name="Lucile Schneider" userId="cf00606f-5f50-43e2-aec6-d3d449667485" providerId="ADAL" clId="{8469C5A0-CB3E-48E7-B957-CB69A2777A4A}" dt="2023-01-23T21:59:53.059" v="69" actId="27636"/>
      <pc:docMkLst>
        <pc:docMk/>
      </pc:docMkLst>
      <pc:sldChg chg="addSp delSp modSp mod setBg setClrOvrMap">
        <pc:chgData name="Lucile Schneider" userId="cf00606f-5f50-43e2-aec6-d3d449667485" providerId="ADAL" clId="{8469C5A0-CB3E-48E7-B957-CB69A2777A4A}" dt="2023-01-23T21:59:53.059" v="69" actId="27636"/>
        <pc:sldMkLst>
          <pc:docMk/>
          <pc:sldMk cId="1112194920" sldId="294"/>
        </pc:sldMkLst>
        <pc:spChg chg="mod">
          <ac:chgData name="Lucile Schneider" userId="cf00606f-5f50-43e2-aec6-d3d449667485" providerId="ADAL" clId="{8469C5A0-CB3E-48E7-B957-CB69A2777A4A}" dt="2023-01-23T21:59:49.661" v="67" actId="14100"/>
          <ac:spMkLst>
            <pc:docMk/>
            <pc:sldMk cId="1112194920" sldId="294"/>
            <ac:spMk id="2" creationId="{1E621F2C-E6FF-B267-E057-E4BDA7C38EDE}"/>
          </ac:spMkLst>
        </pc:spChg>
        <pc:spChg chg="mod">
          <ac:chgData name="Lucile Schneider" userId="cf00606f-5f50-43e2-aec6-d3d449667485" providerId="ADAL" clId="{8469C5A0-CB3E-48E7-B957-CB69A2777A4A}" dt="2023-01-23T21:59:53.059" v="69" actId="27636"/>
          <ac:spMkLst>
            <pc:docMk/>
            <pc:sldMk cId="1112194920" sldId="294"/>
            <ac:spMk id="3" creationId="{468171A4-500A-F9E5-2992-163C16BDE347}"/>
          </ac:spMkLst>
        </pc:spChg>
        <pc:spChg chg="add del mod">
          <ac:chgData name="Lucile Schneider" userId="cf00606f-5f50-43e2-aec6-d3d449667485" providerId="ADAL" clId="{8469C5A0-CB3E-48E7-B957-CB69A2777A4A}" dt="2023-01-23T21:57:59.227" v="49" actId="21"/>
          <ac:spMkLst>
            <pc:docMk/>
            <pc:sldMk cId="1112194920" sldId="294"/>
            <ac:spMk id="6" creationId="{7B6A9EEF-99B3-4EF3-99FC-D3FFC9996795}"/>
          </ac:spMkLst>
        </pc:spChg>
        <pc:spChg chg="add">
          <ac:chgData name="Lucile Schneider" userId="cf00606f-5f50-43e2-aec6-d3d449667485" providerId="ADAL" clId="{8469C5A0-CB3E-48E7-B957-CB69A2777A4A}" dt="2023-01-23T21:59:26.713" v="63" actId="26606"/>
          <ac:spMkLst>
            <pc:docMk/>
            <pc:sldMk cId="1112194920" sldId="294"/>
            <ac:spMk id="12" creationId="{9F4444CE-BC8D-4D61-B303-4C05614E62AB}"/>
          </ac:spMkLst>
        </pc:spChg>
        <pc:spChg chg="add">
          <ac:chgData name="Lucile Schneider" userId="cf00606f-5f50-43e2-aec6-d3d449667485" providerId="ADAL" clId="{8469C5A0-CB3E-48E7-B957-CB69A2777A4A}" dt="2023-01-23T21:59:26.713" v="63" actId="26606"/>
          <ac:spMkLst>
            <pc:docMk/>
            <pc:sldMk cId="1112194920" sldId="294"/>
            <ac:spMk id="14" creationId="{62423CA5-E2E1-4789-B759-9906C1C94063}"/>
          </ac:spMkLst>
        </pc:spChg>
        <pc:spChg chg="add">
          <ac:chgData name="Lucile Schneider" userId="cf00606f-5f50-43e2-aec6-d3d449667485" providerId="ADAL" clId="{8469C5A0-CB3E-48E7-B957-CB69A2777A4A}" dt="2023-01-23T21:59:26.713" v="63" actId="26606"/>
          <ac:spMkLst>
            <pc:docMk/>
            <pc:sldMk cId="1112194920" sldId="294"/>
            <ac:spMk id="16" creationId="{73772B81-181F-48B7-8826-4D9686D15DF5}"/>
          </ac:spMkLst>
        </pc:spChg>
        <pc:spChg chg="add">
          <ac:chgData name="Lucile Schneider" userId="cf00606f-5f50-43e2-aec6-d3d449667485" providerId="ADAL" clId="{8469C5A0-CB3E-48E7-B957-CB69A2777A4A}" dt="2023-01-23T21:59:26.713" v="63" actId="26606"/>
          <ac:spMkLst>
            <pc:docMk/>
            <pc:sldMk cId="1112194920" sldId="294"/>
            <ac:spMk id="18" creationId="{B2205F6E-03C6-4E92-877C-E2482F6599AA}"/>
          </ac:spMkLst>
        </pc:spChg>
        <pc:picChg chg="add del mod">
          <ac:chgData name="Lucile Schneider" userId="cf00606f-5f50-43e2-aec6-d3d449667485" providerId="ADAL" clId="{8469C5A0-CB3E-48E7-B957-CB69A2777A4A}" dt="2023-01-23T21:57:59.227" v="49" actId="21"/>
          <ac:picMkLst>
            <pc:docMk/>
            <pc:sldMk cId="1112194920" sldId="294"/>
            <ac:picMk id="5" creationId="{F045F0E9-DDF0-48FC-B968-DD6B38E1917E}"/>
          </ac:picMkLst>
        </pc:picChg>
        <pc:picChg chg="add mod">
          <ac:chgData name="Lucile Schneider" userId="cf00606f-5f50-43e2-aec6-d3d449667485" providerId="ADAL" clId="{8469C5A0-CB3E-48E7-B957-CB69A2777A4A}" dt="2023-01-23T21:59:26.713" v="63" actId="26606"/>
          <ac:picMkLst>
            <pc:docMk/>
            <pc:sldMk cId="1112194920" sldId="294"/>
            <ac:picMk id="7" creationId="{439F2EFA-EB99-4A09-8365-8939BAD1D4C2}"/>
          </ac:picMkLst>
        </pc:picChg>
      </pc:sldChg>
      <pc:sldChg chg="addSp modSp mod">
        <pc:chgData name="Lucile Schneider" userId="cf00606f-5f50-43e2-aec6-d3d449667485" providerId="ADAL" clId="{8469C5A0-CB3E-48E7-B957-CB69A2777A4A}" dt="2023-01-23T21:56:22.054" v="43" actId="20577"/>
        <pc:sldMkLst>
          <pc:docMk/>
          <pc:sldMk cId="3350454289" sldId="320"/>
        </pc:sldMkLst>
        <pc:spChg chg="add mod">
          <ac:chgData name="Lucile Schneider" userId="cf00606f-5f50-43e2-aec6-d3d449667485" providerId="ADAL" clId="{8469C5A0-CB3E-48E7-B957-CB69A2777A4A}" dt="2023-01-23T21:56:22.054" v="43" actId="20577"/>
          <ac:spMkLst>
            <pc:docMk/>
            <pc:sldMk cId="3350454289" sldId="320"/>
            <ac:spMk id="8" creationId="{4273C85C-9179-4022-BBC2-BB3F87CB985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8EFAEC-0C5E-4DB6-8173-E563BEC4D6B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AE7B2B0-CE11-4FB6-A3B0-63715BE4B2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School emails are the best way to correspond with teachers</a:t>
          </a:r>
          <a:endParaRPr lang="en-US"/>
        </a:p>
      </dgm:t>
    </dgm:pt>
    <dgm:pt modelId="{0DD622E0-831E-4421-ABC3-62756211BC7B}" type="parTrans" cxnId="{400852FA-2CE8-448E-9423-FB381243C723}">
      <dgm:prSet/>
      <dgm:spPr/>
      <dgm:t>
        <a:bodyPr/>
        <a:lstStyle/>
        <a:p>
          <a:endParaRPr lang="en-US"/>
        </a:p>
      </dgm:t>
    </dgm:pt>
    <dgm:pt modelId="{13791843-5C61-46DE-B268-488438CE29BE}" type="sibTrans" cxnId="{400852FA-2CE8-448E-9423-FB381243C723}">
      <dgm:prSet/>
      <dgm:spPr/>
      <dgm:t>
        <a:bodyPr/>
        <a:lstStyle/>
        <a:p>
          <a:endParaRPr lang="en-US"/>
        </a:p>
      </dgm:t>
    </dgm:pt>
    <dgm:pt modelId="{1DAFE63D-44FC-489D-B928-2B23D5BF5E2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Parents may schedule a meeting or phone/TEAMS conference before school</a:t>
          </a:r>
          <a:endParaRPr lang="en-US"/>
        </a:p>
      </dgm:t>
    </dgm:pt>
    <dgm:pt modelId="{15602482-8024-4CF4-835E-8EE1AF32CC54}" type="parTrans" cxnId="{855CB348-8C09-428A-81A2-8529B93B8B42}">
      <dgm:prSet/>
      <dgm:spPr/>
      <dgm:t>
        <a:bodyPr/>
        <a:lstStyle/>
        <a:p>
          <a:endParaRPr lang="en-US"/>
        </a:p>
      </dgm:t>
    </dgm:pt>
    <dgm:pt modelId="{46CD1D19-1D2A-492F-AE97-E3EAA597861C}" type="sibTrans" cxnId="{855CB348-8C09-428A-81A2-8529B93B8B42}">
      <dgm:prSet/>
      <dgm:spPr/>
      <dgm:t>
        <a:bodyPr/>
        <a:lstStyle/>
        <a:p>
          <a:endParaRPr lang="en-US"/>
        </a:p>
      </dgm:t>
    </dgm:pt>
    <dgm:pt modelId="{DC667C8A-35ED-4C4A-9FD5-6CF1E45B88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FOCUS parent portal for monitoring grades, attendance, and behavior</a:t>
          </a:r>
          <a:endParaRPr lang="en-US"/>
        </a:p>
      </dgm:t>
    </dgm:pt>
    <dgm:pt modelId="{F9E88F00-DBB0-4513-A97E-601827DCB10F}" type="parTrans" cxnId="{C020F8F2-8EB6-45FB-A46C-EDC10E6744A8}">
      <dgm:prSet/>
      <dgm:spPr/>
      <dgm:t>
        <a:bodyPr/>
        <a:lstStyle/>
        <a:p>
          <a:endParaRPr lang="en-US"/>
        </a:p>
      </dgm:t>
    </dgm:pt>
    <dgm:pt modelId="{7F2F6183-6D2B-4CCA-AA00-B69712A4C8AD}" type="sibTrans" cxnId="{C020F8F2-8EB6-45FB-A46C-EDC10E6744A8}">
      <dgm:prSet/>
      <dgm:spPr/>
      <dgm:t>
        <a:bodyPr/>
        <a:lstStyle/>
        <a:p>
          <a:endParaRPr lang="en-US"/>
        </a:p>
      </dgm:t>
    </dgm:pt>
    <dgm:pt modelId="{67C6B723-2F07-410E-A568-791256B50B1F}" type="pres">
      <dgm:prSet presAssocID="{9A8EFAEC-0C5E-4DB6-8173-E563BEC4D6B0}" presName="root" presStyleCnt="0">
        <dgm:presLayoutVars>
          <dgm:dir/>
          <dgm:resizeHandles val="exact"/>
        </dgm:presLayoutVars>
      </dgm:prSet>
      <dgm:spPr/>
    </dgm:pt>
    <dgm:pt modelId="{2951E894-F1EA-4713-B899-60E8BA30E75D}" type="pres">
      <dgm:prSet presAssocID="{9AE7B2B0-CE11-4FB6-A3B0-63715BE4B2C7}" presName="compNode" presStyleCnt="0"/>
      <dgm:spPr/>
    </dgm:pt>
    <dgm:pt modelId="{F8F7E155-DE3E-431B-A92C-FD60A831F30B}" type="pres">
      <dgm:prSet presAssocID="{9AE7B2B0-CE11-4FB6-A3B0-63715BE4B2C7}" presName="bgRect" presStyleLbl="bgShp" presStyleIdx="0" presStyleCnt="3"/>
      <dgm:spPr/>
    </dgm:pt>
    <dgm:pt modelId="{A25126F3-0617-41D7-AC47-5123EC5ADD10}" type="pres">
      <dgm:prSet presAssocID="{9AE7B2B0-CE11-4FB6-A3B0-63715BE4B2C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5AB5461E-BF78-4CB5-9CFB-452023DED8AD}" type="pres">
      <dgm:prSet presAssocID="{9AE7B2B0-CE11-4FB6-A3B0-63715BE4B2C7}" presName="spaceRect" presStyleCnt="0"/>
      <dgm:spPr/>
    </dgm:pt>
    <dgm:pt modelId="{8A7CA2F6-A554-4B21-AACF-89257B4ACB2C}" type="pres">
      <dgm:prSet presAssocID="{9AE7B2B0-CE11-4FB6-A3B0-63715BE4B2C7}" presName="parTx" presStyleLbl="revTx" presStyleIdx="0" presStyleCnt="3">
        <dgm:presLayoutVars>
          <dgm:chMax val="0"/>
          <dgm:chPref val="0"/>
        </dgm:presLayoutVars>
      </dgm:prSet>
      <dgm:spPr/>
    </dgm:pt>
    <dgm:pt modelId="{BC659C5F-5183-44E2-8B19-CDD505C8B74D}" type="pres">
      <dgm:prSet presAssocID="{13791843-5C61-46DE-B268-488438CE29BE}" presName="sibTrans" presStyleCnt="0"/>
      <dgm:spPr/>
    </dgm:pt>
    <dgm:pt modelId="{4384BFCF-F6F0-4F9A-AA2F-AF6EFBCA8F68}" type="pres">
      <dgm:prSet presAssocID="{1DAFE63D-44FC-489D-B928-2B23D5BF5E27}" presName="compNode" presStyleCnt="0"/>
      <dgm:spPr/>
    </dgm:pt>
    <dgm:pt modelId="{4340EC3B-3BFA-4626-9A82-53CDF3900F75}" type="pres">
      <dgm:prSet presAssocID="{1DAFE63D-44FC-489D-B928-2B23D5BF5E27}" presName="bgRect" presStyleLbl="bgShp" presStyleIdx="1" presStyleCnt="3"/>
      <dgm:spPr/>
    </dgm:pt>
    <dgm:pt modelId="{D3C75E3C-7E84-4D4B-AC43-F3A109FA5CA6}" type="pres">
      <dgm:prSet presAssocID="{1DAFE63D-44FC-489D-B928-2B23D5BF5E2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A9E544B1-D3CA-4C50-9570-56DF9D605A75}" type="pres">
      <dgm:prSet presAssocID="{1DAFE63D-44FC-489D-B928-2B23D5BF5E27}" presName="spaceRect" presStyleCnt="0"/>
      <dgm:spPr/>
    </dgm:pt>
    <dgm:pt modelId="{1BECDCFA-8DCB-42E6-97B6-BEF10366B5FA}" type="pres">
      <dgm:prSet presAssocID="{1DAFE63D-44FC-489D-B928-2B23D5BF5E27}" presName="parTx" presStyleLbl="revTx" presStyleIdx="1" presStyleCnt="3">
        <dgm:presLayoutVars>
          <dgm:chMax val="0"/>
          <dgm:chPref val="0"/>
        </dgm:presLayoutVars>
      </dgm:prSet>
      <dgm:spPr/>
    </dgm:pt>
    <dgm:pt modelId="{8405D486-2F07-4FED-AB3A-00D9D36BBBD0}" type="pres">
      <dgm:prSet presAssocID="{46CD1D19-1D2A-492F-AE97-E3EAA597861C}" presName="sibTrans" presStyleCnt="0"/>
      <dgm:spPr/>
    </dgm:pt>
    <dgm:pt modelId="{CFBD6F9F-6AB4-4C8C-8FC3-2425AE5FD1D0}" type="pres">
      <dgm:prSet presAssocID="{DC667C8A-35ED-4C4A-9FD5-6CF1E45B88C3}" presName="compNode" presStyleCnt="0"/>
      <dgm:spPr/>
    </dgm:pt>
    <dgm:pt modelId="{D233762A-1649-417C-AA90-3E7D96658E26}" type="pres">
      <dgm:prSet presAssocID="{DC667C8A-35ED-4C4A-9FD5-6CF1E45B88C3}" presName="bgRect" presStyleLbl="bgShp" presStyleIdx="2" presStyleCnt="3"/>
      <dgm:spPr/>
    </dgm:pt>
    <dgm:pt modelId="{5B74C111-E638-412E-8666-040D72128053}" type="pres">
      <dgm:prSet presAssocID="{DC667C8A-35ED-4C4A-9FD5-6CF1E45B88C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701D8B1-7B0C-4E4E-BF2B-7E2D54AC371B}" type="pres">
      <dgm:prSet presAssocID="{DC667C8A-35ED-4C4A-9FD5-6CF1E45B88C3}" presName="spaceRect" presStyleCnt="0"/>
      <dgm:spPr/>
    </dgm:pt>
    <dgm:pt modelId="{0EF74AA6-520E-4E3F-BA87-C50A5DEE8FC2}" type="pres">
      <dgm:prSet presAssocID="{DC667C8A-35ED-4C4A-9FD5-6CF1E45B88C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97BA61D-1F5F-449F-88E9-0DDB376F46F4}" type="presOf" srcId="{9A8EFAEC-0C5E-4DB6-8173-E563BEC4D6B0}" destId="{67C6B723-2F07-410E-A568-791256B50B1F}" srcOrd="0" destOrd="0" presId="urn:microsoft.com/office/officeart/2018/2/layout/IconVerticalSolidList"/>
    <dgm:cxn modelId="{432CEE47-25A7-4BA2-8A2C-F79440640216}" type="presOf" srcId="{9AE7B2B0-CE11-4FB6-A3B0-63715BE4B2C7}" destId="{8A7CA2F6-A554-4B21-AACF-89257B4ACB2C}" srcOrd="0" destOrd="0" presId="urn:microsoft.com/office/officeart/2018/2/layout/IconVerticalSolidList"/>
    <dgm:cxn modelId="{855CB348-8C09-428A-81A2-8529B93B8B42}" srcId="{9A8EFAEC-0C5E-4DB6-8173-E563BEC4D6B0}" destId="{1DAFE63D-44FC-489D-B928-2B23D5BF5E27}" srcOrd="1" destOrd="0" parTransId="{15602482-8024-4CF4-835E-8EE1AF32CC54}" sibTransId="{46CD1D19-1D2A-492F-AE97-E3EAA597861C}"/>
    <dgm:cxn modelId="{7BC53D81-4B88-4E6F-A11F-2F798500EB2B}" type="presOf" srcId="{DC667C8A-35ED-4C4A-9FD5-6CF1E45B88C3}" destId="{0EF74AA6-520E-4E3F-BA87-C50A5DEE8FC2}" srcOrd="0" destOrd="0" presId="urn:microsoft.com/office/officeart/2018/2/layout/IconVerticalSolidList"/>
    <dgm:cxn modelId="{4FA01A95-42B7-48FB-A345-8E4EC92A125F}" type="presOf" srcId="{1DAFE63D-44FC-489D-B928-2B23D5BF5E27}" destId="{1BECDCFA-8DCB-42E6-97B6-BEF10366B5FA}" srcOrd="0" destOrd="0" presId="urn:microsoft.com/office/officeart/2018/2/layout/IconVerticalSolidList"/>
    <dgm:cxn modelId="{C020F8F2-8EB6-45FB-A46C-EDC10E6744A8}" srcId="{9A8EFAEC-0C5E-4DB6-8173-E563BEC4D6B0}" destId="{DC667C8A-35ED-4C4A-9FD5-6CF1E45B88C3}" srcOrd="2" destOrd="0" parTransId="{F9E88F00-DBB0-4513-A97E-601827DCB10F}" sibTransId="{7F2F6183-6D2B-4CCA-AA00-B69712A4C8AD}"/>
    <dgm:cxn modelId="{400852FA-2CE8-448E-9423-FB381243C723}" srcId="{9A8EFAEC-0C5E-4DB6-8173-E563BEC4D6B0}" destId="{9AE7B2B0-CE11-4FB6-A3B0-63715BE4B2C7}" srcOrd="0" destOrd="0" parTransId="{0DD622E0-831E-4421-ABC3-62756211BC7B}" sibTransId="{13791843-5C61-46DE-B268-488438CE29BE}"/>
    <dgm:cxn modelId="{CDB8A2BF-1456-4820-B8F8-AA7026DE3AEF}" type="presParOf" srcId="{67C6B723-2F07-410E-A568-791256B50B1F}" destId="{2951E894-F1EA-4713-B899-60E8BA30E75D}" srcOrd="0" destOrd="0" presId="urn:microsoft.com/office/officeart/2018/2/layout/IconVerticalSolidList"/>
    <dgm:cxn modelId="{5BCD2E50-6783-4FF0-8D87-4762B9E7E9FC}" type="presParOf" srcId="{2951E894-F1EA-4713-B899-60E8BA30E75D}" destId="{F8F7E155-DE3E-431B-A92C-FD60A831F30B}" srcOrd="0" destOrd="0" presId="urn:microsoft.com/office/officeart/2018/2/layout/IconVerticalSolidList"/>
    <dgm:cxn modelId="{0A20F477-A46B-4BFB-976E-9DF8FC496C1B}" type="presParOf" srcId="{2951E894-F1EA-4713-B899-60E8BA30E75D}" destId="{A25126F3-0617-41D7-AC47-5123EC5ADD10}" srcOrd="1" destOrd="0" presId="urn:microsoft.com/office/officeart/2018/2/layout/IconVerticalSolidList"/>
    <dgm:cxn modelId="{3683F1AC-5230-4717-8398-F95EA5C442FD}" type="presParOf" srcId="{2951E894-F1EA-4713-B899-60E8BA30E75D}" destId="{5AB5461E-BF78-4CB5-9CFB-452023DED8AD}" srcOrd="2" destOrd="0" presId="urn:microsoft.com/office/officeart/2018/2/layout/IconVerticalSolidList"/>
    <dgm:cxn modelId="{C8CFC6DF-B4C4-4E3E-8F8A-05E6F694FA48}" type="presParOf" srcId="{2951E894-F1EA-4713-B899-60E8BA30E75D}" destId="{8A7CA2F6-A554-4B21-AACF-89257B4ACB2C}" srcOrd="3" destOrd="0" presId="urn:microsoft.com/office/officeart/2018/2/layout/IconVerticalSolidList"/>
    <dgm:cxn modelId="{14B6F1D7-9404-400A-84BB-7114A106935A}" type="presParOf" srcId="{67C6B723-2F07-410E-A568-791256B50B1F}" destId="{BC659C5F-5183-44E2-8B19-CDD505C8B74D}" srcOrd="1" destOrd="0" presId="urn:microsoft.com/office/officeart/2018/2/layout/IconVerticalSolidList"/>
    <dgm:cxn modelId="{7F5B14CA-D198-4B2F-A853-DA3F83D6E668}" type="presParOf" srcId="{67C6B723-2F07-410E-A568-791256B50B1F}" destId="{4384BFCF-F6F0-4F9A-AA2F-AF6EFBCA8F68}" srcOrd="2" destOrd="0" presId="urn:microsoft.com/office/officeart/2018/2/layout/IconVerticalSolidList"/>
    <dgm:cxn modelId="{1F756F2D-A589-411D-B4FA-BE1ACB81C892}" type="presParOf" srcId="{4384BFCF-F6F0-4F9A-AA2F-AF6EFBCA8F68}" destId="{4340EC3B-3BFA-4626-9A82-53CDF3900F75}" srcOrd="0" destOrd="0" presId="urn:microsoft.com/office/officeart/2018/2/layout/IconVerticalSolidList"/>
    <dgm:cxn modelId="{8FDB5F26-1F6B-4761-AE00-EDD3AF006DD0}" type="presParOf" srcId="{4384BFCF-F6F0-4F9A-AA2F-AF6EFBCA8F68}" destId="{D3C75E3C-7E84-4D4B-AC43-F3A109FA5CA6}" srcOrd="1" destOrd="0" presId="urn:microsoft.com/office/officeart/2018/2/layout/IconVerticalSolidList"/>
    <dgm:cxn modelId="{ACA475CA-08F3-47C9-AAC3-AAE2F6382258}" type="presParOf" srcId="{4384BFCF-F6F0-4F9A-AA2F-AF6EFBCA8F68}" destId="{A9E544B1-D3CA-4C50-9570-56DF9D605A75}" srcOrd="2" destOrd="0" presId="urn:microsoft.com/office/officeart/2018/2/layout/IconVerticalSolidList"/>
    <dgm:cxn modelId="{239E057E-74D4-4C40-BD61-0F6A04F64489}" type="presParOf" srcId="{4384BFCF-F6F0-4F9A-AA2F-AF6EFBCA8F68}" destId="{1BECDCFA-8DCB-42E6-97B6-BEF10366B5FA}" srcOrd="3" destOrd="0" presId="urn:microsoft.com/office/officeart/2018/2/layout/IconVerticalSolidList"/>
    <dgm:cxn modelId="{0CD4ABEF-36F0-4EE2-8750-590A5DDBC0CD}" type="presParOf" srcId="{67C6B723-2F07-410E-A568-791256B50B1F}" destId="{8405D486-2F07-4FED-AB3A-00D9D36BBBD0}" srcOrd="3" destOrd="0" presId="urn:microsoft.com/office/officeart/2018/2/layout/IconVerticalSolidList"/>
    <dgm:cxn modelId="{3E2E624A-DBB1-4382-96F6-32BB8D4C3BAC}" type="presParOf" srcId="{67C6B723-2F07-410E-A568-791256B50B1F}" destId="{CFBD6F9F-6AB4-4C8C-8FC3-2425AE5FD1D0}" srcOrd="4" destOrd="0" presId="urn:microsoft.com/office/officeart/2018/2/layout/IconVerticalSolidList"/>
    <dgm:cxn modelId="{86B171A2-0FED-4B7D-A67E-AE1DCE468B12}" type="presParOf" srcId="{CFBD6F9F-6AB4-4C8C-8FC3-2425AE5FD1D0}" destId="{D233762A-1649-417C-AA90-3E7D96658E26}" srcOrd="0" destOrd="0" presId="urn:microsoft.com/office/officeart/2018/2/layout/IconVerticalSolidList"/>
    <dgm:cxn modelId="{499C8A32-02C2-4F9E-AE82-824C6166E17D}" type="presParOf" srcId="{CFBD6F9F-6AB4-4C8C-8FC3-2425AE5FD1D0}" destId="{5B74C111-E638-412E-8666-040D72128053}" srcOrd="1" destOrd="0" presId="urn:microsoft.com/office/officeart/2018/2/layout/IconVerticalSolidList"/>
    <dgm:cxn modelId="{54D76624-9711-4E50-AD12-B2BC745747C3}" type="presParOf" srcId="{CFBD6F9F-6AB4-4C8C-8FC3-2425AE5FD1D0}" destId="{2701D8B1-7B0C-4E4E-BF2B-7E2D54AC371B}" srcOrd="2" destOrd="0" presId="urn:microsoft.com/office/officeart/2018/2/layout/IconVerticalSolidList"/>
    <dgm:cxn modelId="{5ABCC5A9-B4C1-46DD-8B63-0C3C2A9118E2}" type="presParOf" srcId="{CFBD6F9F-6AB4-4C8C-8FC3-2425AE5FD1D0}" destId="{0EF74AA6-520E-4E3F-BA87-C50A5DEE8F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7E155-DE3E-431B-A92C-FD60A831F30B}">
      <dsp:nvSpPr>
        <dsp:cNvPr id="0" name=""/>
        <dsp:cNvSpPr/>
      </dsp:nvSpPr>
      <dsp:spPr>
        <a:xfrm>
          <a:off x="0" y="499"/>
          <a:ext cx="9618133" cy="11692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126F3-0617-41D7-AC47-5123EC5ADD10}">
      <dsp:nvSpPr>
        <dsp:cNvPr id="0" name=""/>
        <dsp:cNvSpPr/>
      </dsp:nvSpPr>
      <dsp:spPr>
        <a:xfrm>
          <a:off x="353707" y="263587"/>
          <a:ext cx="643104" cy="6431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CA2F6-A554-4B21-AACF-89257B4ACB2C}">
      <dsp:nvSpPr>
        <dsp:cNvPr id="0" name=""/>
        <dsp:cNvSpPr/>
      </dsp:nvSpPr>
      <dsp:spPr>
        <a:xfrm>
          <a:off x="1350519" y="499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School emails are the best way to correspond with teachers</a:t>
          </a:r>
          <a:endParaRPr lang="en-US" sz="2500" kern="1200"/>
        </a:p>
      </dsp:txBody>
      <dsp:txXfrm>
        <a:off x="1350519" y="499"/>
        <a:ext cx="8267613" cy="1169280"/>
      </dsp:txXfrm>
    </dsp:sp>
    <dsp:sp modelId="{4340EC3B-3BFA-4626-9A82-53CDF3900F75}">
      <dsp:nvSpPr>
        <dsp:cNvPr id="0" name=""/>
        <dsp:cNvSpPr/>
      </dsp:nvSpPr>
      <dsp:spPr>
        <a:xfrm>
          <a:off x="0" y="1462100"/>
          <a:ext cx="9618133" cy="1169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75E3C-7E84-4D4B-AC43-F3A109FA5CA6}">
      <dsp:nvSpPr>
        <dsp:cNvPr id="0" name=""/>
        <dsp:cNvSpPr/>
      </dsp:nvSpPr>
      <dsp:spPr>
        <a:xfrm>
          <a:off x="353707" y="1725188"/>
          <a:ext cx="643104" cy="643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CDCFA-8DCB-42E6-97B6-BEF10366B5FA}">
      <dsp:nvSpPr>
        <dsp:cNvPr id="0" name=""/>
        <dsp:cNvSpPr/>
      </dsp:nvSpPr>
      <dsp:spPr>
        <a:xfrm>
          <a:off x="1350519" y="1462100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Parents may schedule a meeting or phone/TEAMS conference before school</a:t>
          </a:r>
          <a:endParaRPr lang="en-US" sz="2500" kern="1200"/>
        </a:p>
      </dsp:txBody>
      <dsp:txXfrm>
        <a:off x="1350519" y="1462100"/>
        <a:ext cx="8267613" cy="1169280"/>
      </dsp:txXfrm>
    </dsp:sp>
    <dsp:sp modelId="{D233762A-1649-417C-AA90-3E7D96658E26}">
      <dsp:nvSpPr>
        <dsp:cNvPr id="0" name=""/>
        <dsp:cNvSpPr/>
      </dsp:nvSpPr>
      <dsp:spPr>
        <a:xfrm>
          <a:off x="0" y="2923701"/>
          <a:ext cx="9618133" cy="1169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4C111-E638-412E-8666-040D72128053}">
      <dsp:nvSpPr>
        <dsp:cNvPr id="0" name=""/>
        <dsp:cNvSpPr/>
      </dsp:nvSpPr>
      <dsp:spPr>
        <a:xfrm>
          <a:off x="353707" y="3186789"/>
          <a:ext cx="643104" cy="6431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74AA6-520E-4E3F-BA87-C50A5DEE8FC2}">
      <dsp:nvSpPr>
        <dsp:cNvPr id="0" name=""/>
        <dsp:cNvSpPr/>
      </dsp:nvSpPr>
      <dsp:spPr>
        <a:xfrm>
          <a:off x="1350519" y="2923701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FOCUS parent portal for monitoring grades, attendance, and behavior</a:t>
          </a:r>
          <a:endParaRPr lang="en-US" sz="2500" kern="1200"/>
        </a:p>
      </dsp:txBody>
      <dsp:txXfrm>
        <a:off x="1350519" y="2923701"/>
        <a:ext cx="8267613" cy="1169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98E09C-6814-4F47-A1D8-93C032345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4937C2-C7F5-41C6-B046-166E27A84B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1C0FA97-6AB0-4E40-939B-1D08DD269E4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7D14B-58DA-425F-B1B6-6DDCC6CFC7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DA26D-FAE3-48EB-BBCF-4C906E270A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0BF1B4F-9C06-4384-B041-96CA40D0F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0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5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8435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78556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755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598089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0415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8535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56073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18008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6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114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211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9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29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8698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17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05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fewiththequirkyboys.com/2016/09/26/first-week/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theinappropriatehomeschooler.blogspot.com/2014/08/school-year-20142015-is-here.html" TargetMode="Externa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mlynsblog.org/have-a-bit-of-respect-for-end-of-life-care-st-emlyns/" TargetMode="External"/><Relationship Id="rId7" Type="http://schemas.openxmlformats.org/officeDocument/2006/relationships/hyperlink" Target="https://fabiusmaximus.com/2019/03/15/rcp85-climate-science-corruption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https://www.flickr.com/photos/taymazvalley/11502534785/" TargetMode="Externa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mozilla.org/blog/2014/12/16/firefox-os-expands-to-nearly-30-countries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050" y="386427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dirty="0"/>
              <a:t>Welcome to </a:t>
            </a:r>
            <a:r>
              <a:rPr lang="en-US" sz="3600" dirty="0" err="1"/>
              <a:t>Narcoossee</a:t>
            </a:r>
            <a:r>
              <a:rPr lang="en-US" sz="3600" dirty="0"/>
              <a:t> Middle School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6507" y="1676757"/>
            <a:ext cx="324524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Incoming Sixth Grade Student Orientation</a:t>
            </a:r>
          </a:p>
          <a:p>
            <a:pPr algn="l"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Translation Services are available</a:t>
            </a:r>
          </a:p>
          <a:p>
            <a:pPr algn="l">
              <a:buFont typeface="Wingdings 3" charset="2"/>
              <a:buChar char="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Servicios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traduccion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disponibles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270AE2B-122D-473C-B22F-F3AB8E925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4" r="3" b="3"/>
          <a:stretch/>
        </p:blipFill>
        <p:spPr>
          <a:xfrm>
            <a:off x="915041" y="1644698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Assistant Principal Mrs. Jane Mabra</a:t>
            </a:r>
            <a:endParaRPr lang="en-US" sz="4800" dirty="0"/>
          </a:p>
        </p:txBody>
      </p:sp>
      <p:pic>
        <p:nvPicPr>
          <p:cNvPr id="2050" name="Picture 2" descr="Mabra">
            <a:extLst>
              <a:ext uri="{FF2B5EF4-FFF2-40B4-BE49-F238E27FC236}">
                <a16:creationId xmlns:a16="http://schemas.microsoft.com/office/drawing/2014/main" id="{12F17688-3E1B-4C8C-A70E-D697A82FB8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8603" r="1" b="25128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1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sz="3300"/>
              <a:t>NCMS Academics and Educational Opportunities</a:t>
            </a:r>
          </a:p>
        </p:txBody>
      </p:sp>
      <p:pic>
        <p:nvPicPr>
          <p:cNvPr id="14" name="Picture 13" descr="Paperback and hardbound books in a white bookshelf">
            <a:extLst>
              <a:ext uri="{FF2B5EF4-FFF2-40B4-BE49-F238E27FC236}">
                <a16:creationId xmlns:a16="http://schemas.microsoft.com/office/drawing/2014/main" id="{2F42097C-FB95-4F1D-AC77-309CBFBE0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1846" r="-5" b="11123"/>
          <a:stretch/>
        </p:blipFill>
        <p:spPr>
          <a:xfrm>
            <a:off x="593649" y="10"/>
            <a:ext cx="3433363" cy="1714490"/>
          </a:xfrm>
          <a:custGeom>
            <a:avLst/>
            <a:gdLst/>
            <a:ahLst/>
            <a:cxnLst/>
            <a:rect l="l" t="t" r="r" b="b"/>
            <a:pathLst>
              <a:path w="3433363" h="1714500">
                <a:moveTo>
                  <a:pt x="254958" y="0"/>
                </a:moveTo>
                <a:lnTo>
                  <a:pt x="3433363" y="0"/>
                </a:lnTo>
                <a:lnTo>
                  <a:pt x="3386734" y="312174"/>
                </a:lnTo>
                <a:lnTo>
                  <a:pt x="3386620" y="312174"/>
                </a:lnTo>
                <a:lnTo>
                  <a:pt x="3177155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0" r="-7" b="19146"/>
          <a:stretch/>
        </p:blipFill>
        <p:spPr>
          <a:xfrm>
            <a:off x="338691" y="1714500"/>
            <a:ext cx="3432113" cy="1714500"/>
          </a:xfrm>
          <a:custGeom>
            <a:avLst/>
            <a:gdLst/>
            <a:ahLst/>
            <a:cxnLst/>
            <a:rect l="l" t="t" r="r" b="b"/>
            <a:pathLst>
              <a:path w="3432113" h="1714500">
                <a:moveTo>
                  <a:pt x="254958" y="0"/>
                </a:moveTo>
                <a:lnTo>
                  <a:pt x="3432113" y="0"/>
                </a:lnTo>
                <a:lnTo>
                  <a:pt x="3176018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r="-5" b="12333"/>
          <a:stretch/>
        </p:blipFill>
        <p:spPr>
          <a:xfrm>
            <a:off x="83733" y="3429000"/>
            <a:ext cx="3430976" cy="1714500"/>
          </a:xfrm>
          <a:custGeom>
            <a:avLst/>
            <a:gdLst/>
            <a:ahLst/>
            <a:cxnLst/>
            <a:rect l="l" t="t" r="r" b="b"/>
            <a:pathLst>
              <a:path w="3430976" h="1714500">
                <a:moveTo>
                  <a:pt x="254958" y="0"/>
                </a:moveTo>
                <a:lnTo>
                  <a:pt x="3430976" y="0"/>
                </a:lnTo>
                <a:lnTo>
                  <a:pt x="3174882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16" name="Picture 15" descr="Students doing scientific experiment in classroom">
            <a:extLst>
              <a:ext uri="{FF2B5EF4-FFF2-40B4-BE49-F238E27FC236}">
                <a16:creationId xmlns:a16="http://schemas.microsoft.com/office/drawing/2014/main" id="{146A97D4-826D-4CDE-8B8A-E168D8F6E6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1158" r="1" b="19621"/>
          <a:stretch/>
        </p:blipFill>
        <p:spPr>
          <a:xfrm>
            <a:off x="-10633" y="5127992"/>
            <a:ext cx="3271564" cy="1730008"/>
          </a:xfrm>
          <a:custGeom>
            <a:avLst/>
            <a:gdLst/>
            <a:ahLst/>
            <a:cxnLst/>
            <a:rect l="l" t="t" r="r" b="b"/>
            <a:pathLst>
              <a:path w="3271564" h="1730008">
                <a:moveTo>
                  <a:pt x="96673" y="0"/>
                </a:moveTo>
                <a:lnTo>
                  <a:pt x="3271564" y="0"/>
                </a:lnTo>
                <a:lnTo>
                  <a:pt x="3013153" y="1730008"/>
                </a:lnTo>
                <a:lnTo>
                  <a:pt x="0" y="1730008"/>
                </a:lnTo>
                <a:lnTo>
                  <a:pt x="0" y="650088"/>
                </a:lnTo>
                <a:close/>
              </a:path>
            </a:pathLst>
          </a:custGeom>
        </p:spPr>
      </p:pic>
      <p:sp>
        <p:nvSpPr>
          <p:cNvPr id="21" name="Isosceles Triangle 30">
            <a:extLst>
              <a:ext uri="{FF2B5EF4-FFF2-40B4-BE49-F238E27FC236}">
                <a16:creationId xmlns:a16="http://schemas.microsoft.com/office/drawing/2014/main" id="{9151A0F5-13D3-4554-835F-A7034869A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22">
            <a:extLst>
              <a:ext uri="{FF2B5EF4-FFF2-40B4-BE49-F238E27FC236}">
                <a16:creationId xmlns:a16="http://schemas.microsoft.com/office/drawing/2014/main" id="{7AD810A1-5C23-43DA-9095-AAFC01CE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8712" y="1714500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F4D3F3-0806-458E-B9E1-EC428A80B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7088" y="3421959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E7A95E-82DA-479D-B765-A001BC3BB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950" y="5127992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30">
            <a:extLst>
              <a:ext uri="{FF2B5EF4-FFF2-40B4-BE49-F238E27FC236}">
                <a16:creationId xmlns:a16="http://schemas.microsoft.com/office/drawing/2014/main" id="{CDC9448A-4D53-4CF7-B513-1A1C0B53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306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25" y="1761004"/>
            <a:ext cx="5114776" cy="4902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/>
              <a:t>Language Arts</a:t>
            </a:r>
          </a:p>
          <a:p>
            <a:pPr>
              <a:lnSpc>
                <a:spcPct val="90000"/>
              </a:lnSpc>
            </a:pPr>
            <a:r>
              <a:rPr lang="en-US" sz="1400"/>
              <a:t>Math</a:t>
            </a:r>
          </a:p>
          <a:p>
            <a:pPr>
              <a:lnSpc>
                <a:spcPct val="90000"/>
              </a:lnSpc>
            </a:pPr>
            <a:r>
              <a:rPr lang="en-US" sz="1400"/>
              <a:t>Reading</a:t>
            </a:r>
          </a:p>
          <a:p>
            <a:pPr>
              <a:lnSpc>
                <a:spcPct val="90000"/>
              </a:lnSpc>
            </a:pPr>
            <a:r>
              <a:rPr lang="en-US" sz="1400"/>
              <a:t>Science</a:t>
            </a:r>
          </a:p>
          <a:p>
            <a:pPr>
              <a:lnSpc>
                <a:spcPct val="90000"/>
              </a:lnSpc>
            </a:pPr>
            <a:r>
              <a:rPr lang="en-US" sz="1400"/>
              <a:t>Social Studies</a:t>
            </a:r>
          </a:p>
          <a:p>
            <a:pPr>
              <a:lnSpc>
                <a:spcPct val="90000"/>
              </a:lnSpc>
            </a:pPr>
            <a:r>
              <a:rPr lang="en-US" sz="1400"/>
              <a:t>Electives</a:t>
            </a:r>
          </a:p>
          <a:p>
            <a:pPr>
              <a:lnSpc>
                <a:spcPct val="90000"/>
              </a:lnSpc>
            </a:pPr>
            <a:r>
              <a:rPr lang="en-US" sz="1400"/>
              <a:t>AVID</a:t>
            </a:r>
          </a:p>
          <a:p>
            <a:pPr lvl="1">
              <a:lnSpc>
                <a:spcPct val="90000"/>
              </a:lnSpc>
            </a:pPr>
            <a:r>
              <a:rPr lang="en-US" sz="1050"/>
              <a:t>Advancement Via Individual Determination</a:t>
            </a:r>
          </a:p>
          <a:p>
            <a:pPr lvl="1">
              <a:lnSpc>
                <a:spcPct val="90000"/>
              </a:lnSpc>
            </a:pPr>
            <a:r>
              <a:rPr lang="en-US" sz="1050"/>
              <a:t>Ensures all students succeed in a rigorous curriculum, complete a college preparatory path and increase enrollment in four-year colleges</a:t>
            </a:r>
          </a:p>
          <a:p>
            <a:pPr>
              <a:lnSpc>
                <a:spcPct val="90000"/>
              </a:lnSpc>
            </a:pPr>
            <a:r>
              <a:rPr lang="en-US" sz="1100"/>
              <a:t>High School Credit Classes</a:t>
            </a:r>
          </a:p>
          <a:p>
            <a:pPr lvl="1">
              <a:lnSpc>
                <a:spcPct val="90000"/>
              </a:lnSpc>
            </a:pPr>
            <a:r>
              <a:rPr lang="en-US" sz="1100"/>
              <a:t>For 7</a:t>
            </a:r>
            <a:r>
              <a:rPr lang="en-US" sz="1100" baseline="30000"/>
              <a:t>th</a:t>
            </a:r>
            <a:r>
              <a:rPr lang="en-US" sz="1100"/>
              <a:t> and 8</a:t>
            </a:r>
            <a:r>
              <a:rPr lang="en-US" sz="1100" baseline="30000"/>
              <a:t>th</a:t>
            </a:r>
            <a:r>
              <a:rPr lang="en-US" sz="1100"/>
              <a:t> grade students who excel in their regular classes</a:t>
            </a:r>
          </a:p>
          <a:p>
            <a:pPr lvl="2">
              <a:lnSpc>
                <a:spcPct val="90000"/>
              </a:lnSpc>
            </a:pPr>
            <a:r>
              <a:rPr lang="en-US" sz="900"/>
              <a:t>Spanish 1 &amp; 2, HOPE, Physical Science Honors, Biology Honors, Algebra Honors, Geometry Honors, World History Honors, Latinos in Action </a:t>
            </a:r>
            <a:endParaRPr lang="en-US" sz="1100"/>
          </a:p>
          <a:p>
            <a:pPr>
              <a:lnSpc>
                <a:spcPct val="90000"/>
              </a:lnSpc>
            </a:pPr>
            <a:r>
              <a:rPr lang="en-US" sz="1100"/>
              <a:t>Academic clubs and competitive teams meet and compete throughout the year</a:t>
            </a:r>
          </a:p>
        </p:txBody>
      </p:sp>
    </p:spTree>
    <p:extLst>
      <p:ext uri="{BB962C8B-B14F-4D97-AF65-F5344CB8AC3E}">
        <p14:creationId xmlns:p14="http://schemas.microsoft.com/office/powerpoint/2010/main" val="156166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10" y="609600"/>
            <a:ext cx="4419825" cy="805314"/>
          </a:xfrm>
        </p:spPr>
        <p:txBody>
          <a:bodyPr>
            <a:normAutofit/>
          </a:bodyPr>
          <a:lstStyle/>
          <a:p>
            <a:r>
              <a:rPr lang="en-US" b="1" u="sng"/>
              <a:t>Elective offerings</a:t>
            </a:r>
          </a:p>
        </p:txBody>
      </p:sp>
      <p:sp>
        <p:nvSpPr>
          <p:cNvPr id="23" name="Isosceles Triangle 8">
            <a:extLst>
              <a:ext uri="{FF2B5EF4-FFF2-40B4-BE49-F238E27FC236}">
                <a16:creationId xmlns:a16="http://schemas.microsoft.com/office/drawing/2014/main" id="{E6A6F1FE-CAF9-40F6-AFC5-320EE66EA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1414915"/>
            <a:ext cx="4414801" cy="462644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AVID</a:t>
            </a:r>
          </a:p>
          <a:p>
            <a:pPr>
              <a:lnSpc>
                <a:spcPct val="90000"/>
              </a:lnSpc>
            </a:pPr>
            <a:r>
              <a:rPr lang="en-US" dirty="0"/>
              <a:t>Art</a:t>
            </a:r>
          </a:p>
          <a:p>
            <a:pPr>
              <a:lnSpc>
                <a:spcPct val="90000"/>
              </a:lnSpc>
            </a:pPr>
            <a:r>
              <a:rPr lang="en-US" dirty="0"/>
              <a:t>Band</a:t>
            </a:r>
          </a:p>
          <a:p>
            <a:pPr>
              <a:lnSpc>
                <a:spcPct val="90000"/>
              </a:lnSpc>
            </a:pPr>
            <a:r>
              <a:rPr lang="en-US" dirty="0"/>
              <a:t>Chorus</a:t>
            </a:r>
          </a:p>
          <a:p>
            <a:pPr>
              <a:lnSpc>
                <a:spcPct val="90000"/>
              </a:lnSpc>
            </a:pPr>
            <a:r>
              <a:rPr lang="en-US" dirty="0"/>
              <a:t>Computer Applications</a:t>
            </a:r>
          </a:p>
          <a:p>
            <a:pPr>
              <a:lnSpc>
                <a:spcPct val="90000"/>
              </a:lnSpc>
            </a:pPr>
            <a:r>
              <a:rPr lang="en-US" dirty="0"/>
              <a:t>Orchestra</a:t>
            </a:r>
          </a:p>
          <a:p>
            <a:pPr>
              <a:lnSpc>
                <a:spcPct val="90000"/>
              </a:lnSpc>
            </a:pPr>
            <a:r>
              <a:rPr lang="en-US" dirty="0"/>
              <a:t>PE</a:t>
            </a:r>
          </a:p>
          <a:p>
            <a:pPr>
              <a:lnSpc>
                <a:spcPct val="90000"/>
              </a:lnSpc>
            </a:pPr>
            <a:r>
              <a:rPr lang="en-US" dirty="0"/>
              <a:t>STEM (Design and Modeling)</a:t>
            </a:r>
          </a:p>
          <a:p>
            <a:pPr>
              <a:lnSpc>
                <a:spcPct val="90000"/>
              </a:lnSpc>
            </a:pPr>
            <a:r>
              <a:rPr lang="en-US" dirty="0"/>
              <a:t>Spanish</a:t>
            </a:r>
          </a:p>
          <a:p>
            <a:pPr>
              <a:lnSpc>
                <a:spcPct val="90000"/>
              </a:lnSpc>
            </a:pPr>
            <a:r>
              <a:rPr lang="en-US" dirty="0"/>
              <a:t>Theatre/Musical Theatre</a:t>
            </a:r>
          </a:p>
        </p:txBody>
      </p:sp>
      <p:pic>
        <p:nvPicPr>
          <p:cNvPr id="13" name="Picture 12" descr="A picture containing text, indoor, cluttered, clothes&#10;&#10;Description automatically generated">
            <a:extLst>
              <a:ext uri="{FF2B5EF4-FFF2-40B4-BE49-F238E27FC236}">
                <a16:creationId xmlns:a16="http://schemas.microsoft.com/office/drawing/2014/main" id="{B77E8C49-3654-44BC-8B34-C1D5EDB92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681"/>
          <a:stretch/>
        </p:blipFill>
        <p:spPr>
          <a:xfrm rot="5400000">
            <a:off x="4949966" y="980366"/>
            <a:ext cx="2600821" cy="1859286"/>
          </a:xfrm>
          <a:prstGeom prst="rect">
            <a:avLst/>
          </a:prstGeom>
        </p:spPr>
      </p:pic>
      <p:pic>
        <p:nvPicPr>
          <p:cNvPr id="7" name="Picture 6" descr="A picture containing text, indoor, purple&#10;&#10;Description automatically generated">
            <a:extLst>
              <a:ext uri="{FF2B5EF4-FFF2-40B4-BE49-F238E27FC236}">
                <a16:creationId xmlns:a16="http://schemas.microsoft.com/office/drawing/2014/main" id="{E7AFA398-3BEC-4D94-A956-3D360EC98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03" r="8502" b="-5"/>
          <a:stretch/>
        </p:blipFill>
        <p:spPr>
          <a:xfrm>
            <a:off x="7408619" y="609600"/>
            <a:ext cx="1865379" cy="2600820"/>
          </a:xfrm>
          <a:prstGeom prst="rect">
            <a:avLst/>
          </a:prstGeom>
        </p:spPr>
      </p:pic>
      <p:pic>
        <p:nvPicPr>
          <p:cNvPr id="11" name="Picture 10" descr="A group of people playing pool&#10;&#10;Description automatically generated with medium confidence">
            <a:extLst>
              <a:ext uri="{FF2B5EF4-FFF2-40B4-BE49-F238E27FC236}">
                <a16:creationId xmlns:a16="http://schemas.microsoft.com/office/drawing/2014/main" id="{9A70034C-9E9E-4A04-A49A-A6E29F74A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31" r="24063" b="-1"/>
          <a:stretch/>
        </p:blipFill>
        <p:spPr>
          <a:xfrm>
            <a:off x="5321843" y="3439022"/>
            <a:ext cx="1858178" cy="2589730"/>
          </a:xfrm>
          <a:prstGeom prst="rect">
            <a:avLst/>
          </a:prstGeom>
        </p:spPr>
      </p:pic>
      <p:pic>
        <p:nvPicPr>
          <p:cNvPr id="16" name="Picture 15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FB277D73-1ED0-48E3-87DA-B891D5C59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4" r="27139" b="-4"/>
          <a:stretch/>
        </p:blipFill>
        <p:spPr>
          <a:xfrm>
            <a:off x="7408620" y="3439021"/>
            <a:ext cx="1865380" cy="25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6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EF57-1E15-4131-97D6-BF92475D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Curricular Activities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41C43-B4C6-4BD8-9825-9274BA55D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1498374"/>
            <a:ext cx="4185623" cy="57626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Competitive Sports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D11AB-3F66-450F-A31F-805138A5E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2074636"/>
            <a:ext cx="4185623" cy="429966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400" dirty="0"/>
              <a:t>Basketball</a:t>
            </a:r>
          </a:p>
          <a:p>
            <a:pPr lvl="1"/>
            <a:r>
              <a:rPr lang="en-US" sz="2400" dirty="0"/>
              <a:t>Cheerleading</a:t>
            </a:r>
          </a:p>
          <a:p>
            <a:pPr lvl="1"/>
            <a:r>
              <a:rPr lang="en-US" sz="2400" dirty="0"/>
              <a:t>Cross-Country</a:t>
            </a:r>
          </a:p>
          <a:p>
            <a:pPr lvl="1"/>
            <a:r>
              <a:rPr lang="en-US" sz="2400" dirty="0"/>
              <a:t>Flag Football</a:t>
            </a:r>
          </a:p>
          <a:p>
            <a:pPr lvl="1"/>
            <a:r>
              <a:rPr lang="en-US" sz="2400" dirty="0"/>
              <a:t>Golf</a:t>
            </a:r>
          </a:p>
          <a:p>
            <a:pPr lvl="1"/>
            <a:r>
              <a:rPr lang="en-US" sz="2400" dirty="0"/>
              <a:t>Soccer</a:t>
            </a:r>
          </a:p>
          <a:p>
            <a:pPr lvl="1"/>
            <a:r>
              <a:rPr lang="en-US" sz="2400" dirty="0"/>
              <a:t>Softball</a:t>
            </a:r>
          </a:p>
          <a:p>
            <a:pPr lvl="1"/>
            <a:r>
              <a:rPr lang="en-US" sz="2400" dirty="0"/>
              <a:t>Track and Field</a:t>
            </a:r>
          </a:p>
          <a:p>
            <a:pPr lvl="1"/>
            <a:r>
              <a:rPr lang="en-US" sz="2400" dirty="0"/>
              <a:t>Volleyball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5BFB8-BBE5-4FC3-B4F9-8092BE1EA9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9972" y="1498374"/>
            <a:ext cx="4185618" cy="57626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Clubs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B1E3C-7237-49D8-A87E-0E894774C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9973" y="2074636"/>
            <a:ext cx="4185617" cy="3304117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200" dirty="0"/>
              <a:t>Battle of the Books</a:t>
            </a:r>
          </a:p>
          <a:p>
            <a:pPr lvl="1"/>
            <a:r>
              <a:rPr lang="en-US" sz="2200" dirty="0"/>
              <a:t>Fellowship of Christian Athletes</a:t>
            </a:r>
          </a:p>
          <a:p>
            <a:pPr lvl="1"/>
            <a:r>
              <a:rPr lang="en-US" sz="2200" dirty="0"/>
              <a:t>Odyssey of the Mind</a:t>
            </a:r>
          </a:p>
          <a:p>
            <a:pPr lvl="1"/>
            <a:r>
              <a:rPr lang="en-US" sz="2200" dirty="0"/>
              <a:t>Robotics</a:t>
            </a:r>
          </a:p>
          <a:p>
            <a:pPr lvl="1"/>
            <a:r>
              <a:rPr lang="en-US" sz="2200" dirty="0"/>
              <a:t>Science Olympiad</a:t>
            </a:r>
          </a:p>
          <a:p>
            <a:endParaRPr lang="en-US" dirty="0"/>
          </a:p>
        </p:txBody>
      </p:sp>
      <p:pic>
        <p:nvPicPr>
          <p:cNvPr id="8" name="Picture 7" descr="A picture containing tree, grass, outdoor, field&#10;&#10;Description automatically generated">
            <a:extLst>
              <a:ext uri="{FF2B5EF4-FFF2-40B4-BE49-F238E27FC236}">
                <a16:creationId xmlns:a16="http://schemas.microsoft.com/office/drawing/2014/main" id="{6A68A5BE-D847-4E2D-A02D-C0410662E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770" y="355668"/>
            <a:ext cx="1344899" cy="1828663"/>
          </a:xfrm>
          <a:prstGeom prst="rect">
            <a:avLst/>
          </a:prstGeom>
        </p:spPr>
      </p:pic>
      <p:pic>
        <p:nvPicPr>
          <p:cNvPr id="10" name="Picture 9" descr="A picture containing person, posing, group, standing&#10;&#10;Description automatically generated">
            <a:extLst>
              <a:ext uri="{FF2B5EF4-FFF2-40B4-BE49-F238E27FC236}">
                <a16:creationId xmlns:a16="http://schemas.microsoft.com/office/drawing/2014/main" id="{9F2DD69E-78A6-4DD3-823C-7B389D4A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770" y="2354840"/>
            <a:ext cx="1727682" cy="1295762"/>
          </a:xfrm>
          <a:prstGeom prst="rect">
            <a:avLst/>
          </a:prstGeom>
        </p:spPr>
      </p:pic>
      <p:pic>
        <p:nvPicPr>
          <p:cNvPr id="12" name="Picture 11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895BB2F9-699E-4B70-B4B0-A5BF016C3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708" y="4017773"/>
            <a:ext cx="1237021" cy="268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/>
              <a:t>Your Personal School Schedule</a:t>
            </a:r>
            <a:endParaRPr lang="en-US" dirty="0"/>
          </a:p>
        </p:txBody>
      </p:sp>
      <p:sp>
        <p:nvSpPr>
          <p:cNvPr id="32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1617044"/>
            <a:ext cx="8470898" cy="4552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2000"/>
              <a:t>Core classes which include Language Arts, Math, Reading, Science, and Social Studies are scheduled first and are based on assessment scores and teacher recommendations.</a:t>
            </a:r>
          </a:p>
          <a:p>
            <a:pPr lvl="1"/>
            <a:r>
              <a:rPr lang="en-US" sz="2000"/>
              <a:t>Electives are scheduled for students </a:t>
            </a:r>
            <a:r>
              <a:rPr lang="en-US" sz="2000" u="sng"/>
              <a:t>after</a:t>
            </a:r>
            <a:r>
              <a:rPr lang="en-US" sz="2000"/>
              <a:t> core classes have been placed into the schedule. </a:t>
            </a:r>
            <a:r>
              <a:rPr lang="en-US" sz="2000" u="sng"/>
              <a:t>Student elective choices are a </a:t>
            </a:r>
            <a:r>
              <a:rPr lang="en-US" sz="2000" u="sng">
                <a:solidFill>
                  <a:srgbClr val="FFFF00"/>
                </a:solidFill>
              </a:rPr>
              <a:t>request and are not guaranteed.</a:t>
            </a:r>
          </a:p>
          <a:p>
            <a:pPr lvl="1"/>
            <a:r>
              <a:rPr lang="en-US" sz="2000"/>
              <a:t>The scheduling team meets with elementary schools in February each year to complete and collect elective requests.  Students will receive one copy of the elective request form to take home.</a:t>
            </a:r>
          </a:p>
          <a:p>
            <a:pPr lvl="2"/>
            <a:r>
              <a:rPr lang="en-US" sz="1800" err="1"/>
              <a:t>Narcoosee</a:t>
            </a:r>
            <a:r>
              <a:rPr lang="en-US" sz="1800"/>
              <a:t> Elementary February 3rd</a:t>
            </a:r>
          </a:p>
          <a:p>
            <a:pPr lvl="2"/>
            <a:r>
              <a:rPr lang="en-US" sz="1800"/>
              <a:t>East Lake Elementary on TBA</a:t>
            </a:r>
          </a:p>
          <a:p>
            <a:pPr marL="457200" lvl="1" indent="0">
              <a:buNone/>
            </a:pPr>
            <a:endParaRPr lang="en-US" sz="200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4755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0C94-0560-40A9-B8F6-EC11E7D12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42" y="2200546"/>
            <a:ext cx="1959849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Elective Interest Sheet Preview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301948B-5DA0-41C4-B9D6-ACE3B8BC8F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343442"/>
              </p:ext>
            </p:extLst>
          </p:nvPr>
        </p:nvGraphicFramePr>
        <p:xfrm>
          <a:off x="3601392" y="114665"/>
          <a:ext cx="4715254" cy="681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41826" imgH="8153794" progId="Word.Document.8">
                  <p:embed/>
                </p:oleObj>
              </mc:Choice>
              <mc:Fallback>
                <p:oleObj name="Document" r:id="rId2" imgW="5641826" imgH="8153794" progId="Word.Document.8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301948B-5DA0-41C4-B9D6-ACE3B8BC8F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01392" y="114665"/>
                        <a:ext cx="4715254" cy="6813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1905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AEF14-1364-4332-BDCC-9FBDBDB5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en-US" dirty="0"/>
              <a:t>An Example of a Finalized Schedule</a:t>
            </a:r>
          </a:p>
        </p:txBody>
      </p:sp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462665EA-AABF-4427-A720-538234E6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" y="4036978"/>
            <a:ext cx="457200" cy="2811294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4" descr="Toy plastic numbers">
            <a:extLst>
              <a:ext uri="{FF2B5EF4-FFF2-40B4-BE49-F238E27FC236}">
                <a16:creationId xmlns:a16="http://schemas.microsoft.com/office/drawing/2014/main" id="{F38C6BCC-D9A6-0AB3-3226-B5E7A2B97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85" r="36442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35B3-5798-46B1-826E-4EB2CCD6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160589"/>
            <a:ext cx="6424440" cy="388077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lvl="1" indent="0">
              <a:buNone/>
            </a:pPr>
            <a:r>
              <a:rPr lang="en-US" sz="2400" dirty="0"/>
              <a:t>1</a:t>
            </a:r>
            <a:r>
              <a:rPr lang="en-US" sz="2400" baseline="30000" dirty="0"/>
              <a:t>st  Reading (Research, Intensive Reading or AVID)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2</a:t>
            </a:r>
            <a:r>
              <a:rPr lang="en-US" sz="2400" baseline="30000" dirty="0"/>
              <a:t>nd Language Arts (Lang Arts 1, Adv)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3</a:t>
            </a:r>
            <a:r>
              <a:rPr lang="en-US" sz="2400" baseline="30000" dirty="0"/>
              <a:t>rd Elective 1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4</a:t>
            </a:r>
            <a:r>
              <a:rPr lang="en-US" sz="2400" baseline="30000" dirty="0"/>
              <a:t>th Math (Math, Adv)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5</a:t>
            </a:r>
            <a:r>
              <a:rPr lang="en-US" sz="2400" baseline="30000" dirty="0"/>
              <a:t>th Lunch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6</a:t>
            </a:r>
            <a:r>
              <a:rPr lang="en-US" sz="2400" baseline="30000" dirty="0"/>
              <a:t>th Science (Earth Sci, Adv)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7</a:t>
            </a:r>
            <a:r>
              <a:rPr lang="en-US" sz="2400" baseline="30000" dirty="0"/>
              <a:t>th Elective 2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8</a:t>
            </a:r>
            <a:r>
              <a:rPr lang="en-US" sz="2400" baseline="30000" dirty="0"/>
              <a:t>th Social Studies (World History, Adv or US History, Adv)</a:t>
            </a:r>
            <a:endParaRPr lang="en-US" sz="2400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67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36" y="18418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How can I keep up with what’s happening at NCMS?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4982"/>
            <a:ext cx="8596668" cy="52753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400" dirty="0"/>
              <a:t>Remind </a:t>
            </a:r>
          </a:p>
          <a:p>
            <a:pPr lvl="1"/>
            <a:r>
              <a:rPr lang="en-US" sz="3200" b="1" dirty="0"/>
              <a:t>To get text notifications: </a:t>
            </a:r>
            <a:r>
              <a:rPr lang="en-US" sz="3200" dirty="0"/>
              <a:t>TEXT @sdocncms to 81010</a:t>
            </a:r>
            <a:endParaRPr lang="en-US" sz="3400" dirty="0"/>
          </a:p>
          <a:p>
            <a:r>
              <a:rPr lang="en-US" sz="3400" dirty="0"/>
              <a:t>School wide emergency call outs—make sure your correct phone number is on file with the school.</a:t>
            </a:r>
          </a:p>
          <a:p>
            <a:r>
              <a:rPr lang="en-US" sz="3400" dirty="0"/>
              <a:t>NCMS Monthly newsletters</a:t>
            </a:r>
          </a:p>
          <a:p>
            <a:r>
              <a:rPr lang="en-US" sz="3400" dirty="0"/>
              <a:t>School marquee</a:t>
            </a:r>
          </a:p>
          <a:p>
            <a:r>
              <a:rPr lang="en-US" sz="3400" dirty="0"/>
              <a:t>Social Media (Instagram/Facebook)</a:t>
            </a:r>
          </a:p>
          <a:p>
            <a:r>
              <a:rPr lang="en-US" sz="3400" dirty="0"/>
              <a:t>Website – osceolaschools.net/</a:t>
            </a:r>
            <a:r>
              <a:rPr lang="en-US" sz="3400" dirty="0" err="1"/>
              <a:t>ncms</a:t>
            </a:r>
            <a:endParaRPr lang="en-US" sz="3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898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1184834" cy="1320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NCMS Website--osceolaschools.net/</a:t>
            </a:r>
            <a:r>
              <a:rPr lang="en-US" b="1" err="1">
                <a:solidFill>
                  <a:schemeClr val="tx1"/>
                </a:solidFill>
              </a:rPr>
              <a:t>ncms</a:t>
            </a:r>
            <a:br>
              <a:rPr lang="en-US" sz="2400" dirty="0"/>
            </a:b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31EA3-BCAA-4D23-8AC6-EDCF94114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A2FED-8295-4723-8705-393E84A89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030"/>
            <a:ext cx="12192000" cy="488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/>
              <a:t>How can I communicate with teachers?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0C19C8-D482-402B-A62C-C5689D7AE2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5619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791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849" y="55009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75000"/>
                  </a:schemeClr>
                </a:solidFill>
              </a:rPr>
              <a:t>NCMS Administration</a:t>
            </a:r>
          </a:p>
        </p:txBody>
      </p:sp>
      <p:pic>
        <p:nvPicPr>
          <p:cNvPr id="1030" name="Picture 6" descr="Mabra">
            <a:extLst>
              <a:ext uri="{FF2B5EF4-FFF2-40B4-BE49-F238E27FC236}">
                <a16:creationId xmlns:a16="http://schemas.microsoft.com/office/drawing/2014/main" id="{63C80DCF-B272-4A3B-ADF9-6D9ED50F3A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11" y="1816776"/>
            <a:ext cx="2718606" cy="380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7750" y="5640424"/>
            <a:ext cx="2449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Mr. Weeden</a:t>
            </a:r>
          </a:p>
          <a:p>
            <a:pPr algn="ctr"/>
            <a:r>
              <a:rPr lang="en-US" sz="2400" dirty="0"/>
              <a:t>Principal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03226" y="5666928"/>
            <a:ext cx="277707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/>
              <a:t>Mrs. Mabra</a:t>
            </a:r>
          </a:p>
          <a:p>
            <a:pPr algn="ctr"/>
            <a:r>
              <a:rPr lang="en-US" sz="2400" dirty="0"/>
              <a:t>Assistant Principal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3943" y="5640423"/>
            <a:ext cx="2777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Mrs. Schneider</a:t>
            </a:r>
          </a:p>
          <a:p>
            <a:pPr algn="ctr"/>
            <a:r>
              <a:rPr lang="en-US" sz="2400" dirty="0"/>
              <a:t>Assistant Principal</a:t>
            </a:r>
          </a:p>
        </p:txBody>
      </p:sp>
      <p:pic>
        <p:nvPicPr>
          <p:cNvPr id="1028" name="Picture 4" descr="Weeden">
            <a:extLst>
              <a:ext uri="{FF2B5EF4-FFF2-40B4-BE49-F238E27FC236}">
                <a16:creationId xmlns:a16="http://schemas.microsoft.com/office/drawing/2014/main" id="{A5CE7A6E-0285-4587-A456-4FDDF80DF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8" y="1785491"/>
            <a:ext cx="2772712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hnider">
            <a:extLst>
              <a:ext uri="{FF2B5EF4-FFF2-40B4-BE49-F238E27FC236}">
                <a16:creationId xmlns:a16="http://schemas.microsoft.com/office/drawing/2014/main" id="{8D339F52-9D31-4E48-96C5-6353CD7A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67" y="1843697"/>
            <a:ext cx="2645521" cy="370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52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3003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Mrs. Meg Hodge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Resource Compliance Specialist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04089"/>
            <a:ext cx="6377376" cy="3880773"/>
          </a:xfrm>
        </p:spPr>
        <p:txBody>
          <a:bodyPr>
            <a:noAutofit/>
          </a:bodyPr>
          <a:lstStyle/>
          <a:p>
            <a:r>
              <a:rPr lang="en-US" sz="3200" dirty="0"/>
              <a:t>Assists families of students with IEPs</a:t>
            </a:r>
          </a:p>
          <a:p>
            <a:r>
              <a:rPr lang="en-US" sz="3200" dirty="0"/>
              <a:t>Schedules annual review and re-evaluation meetings</a:t>
            </a:r>
          </a:p>
        </p:txBody>
      </p:sp>
      <p:pic>
        <p:nvPicPr>
          <p:cNvPr id="2050" name="Picture 2" descr="5 Strategies to Include Teens with Special Needs | The Inclusive Church">
            <a:extLst>
              <a:ext uri="{FF2B5EF4-FFF2-40B4-BE49-F238E27FC236}">
                <a16:creationId xmlns:a16="http://schemas.microsoft.com/office/drawing/2014/main" id="{788DF252-F0E4-4787-A917-B77B8855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10" y="1672508"/>
            <a:ext cx="4049751" cy="41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6" name="Group 4102">
            <a:extLst>
              <a:ext uri="{FF2B5EF4-FFF2-40B4-BE49-F238E27FC236}">
                <a16:creationId xmlns:a16="http://schemas.microsoft.com/office/drawing/2014/main" id="{6A761A44-A936-4382-8A16-7ED6A2903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04" name="Straight Connector 4103">
              <a:extLst>
                <a:ext uri="{FF2B5EF4-FFF2-40B4-BE49-F238E27FC236}">
                  <a16:creationId xmlns:a16="http://schemas.microsoft.com/office/drawing/2014/main" id="{5459EE73-661E-48AA-A374-BF2B850F5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5" name="Straight Connector 4104">
              <a:extLst>
                <a:ext uri="{FF2B5EF4-FFF2-40B4-BE49-F238E27FC236}">
                  <a16:creationId xmlns:a16="http://schemas.microsoft.com/office/drawing/2014/main" id="{D653EA91-5E43-427F-B0AB-1B8A496BC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06" name="Rectangle 23">
              <a:extLst>
                <a:ext uri="{FF2B5EF4-FFF2-40B4-BE49-F238E27FC236}">
                  <a16:creationId xmlns:a16="http://schemas.microsoft.com/office/drawing/2014/main" id="{57571081-E136-40F9-B123-3A16F53BE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07" name="Rectangle 25">
              <a:extLst>
                <a:ext uri="{FF2B5EF4-FFF2-40B4-BE49-F238E27FC236}">
                  <a16:creationId xmlns:a16="http://schemas.microsoft.com/office/drawing/2014/main" id="{73197C11-EFC2-4F71-BEFF-B7EE3EEF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08" name="Isosceles Triangle 4107">
              <a:extLst>
                <a:ext uri="{FF2B5EF4-FFF2-40B4-BE49-F238E27FC236}">
                  <a16:creationId xmlns:a16="http://schemas.microsoft.com/office/drawing/2014/main" id="{074C7561-7217-4DBC-8C63-2BB8560D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09" name="Rectangle 27">
              <a:extLst>
                <a:ext uri="{FF2B5EF4-FFF2-40B4-BE49-F238E27FC236}">
                  <a16:creationId xmlns:a16="http://schemas.microsoft.com/office/drawing/2014/main" id="{6EB4E4EC-EA7F-4A46-9AF5-7E3E4E543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10" name="Rectangle 28">
              <a:extLst>
                <a:ext uri="{FF2B5EF4-FFF2-40B4-BE49-F238E27FC236}">
                  <a16:creationId xmlns:a16="http://schemas.microsoft.com/office/drawing/2014/main" id="{9048D13B-C50D-4EF9-AB6D-86713B7D4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11" name="Rectangle 29">
              <a:extLst>
                <a:ext uri="{FF2B5EF4-FFF2-40B4-BE49-F238E27FC236}">
                  <a16:creationId xmlns:a16="http://schemas.microsoft.com/office/drawing/2014/main" id="{8213FFC7-C869-40A9-8DBD-B311B342E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12" name="Isosceles Triangle 4111">
              <a:extLst>
                <a:ext uri="{FF2B5EF4-FFF2-40B4-BE49-F238E27FC236}">
                  <a16:creationId xmlns:a16="http://schemas.microsoft.com/office/drawing/2014/main" id="{A029FB91-93F5-4D40-9014-8D5108951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13" name="Isosceles Triangle 4112">
              <a:extLst>
                <a:ext uri="{FF2B5EF4-FFF2-40B4-BE49-F238E27FC236}">
                  <a16:creationId xmlns:a16="http://schemas.microsoft.com/office/drawing/2014/main" id="{F6022FD2-DE49-41E6-B3BF-B113018CA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098" name="Picture 2" descr="Schnider">
            <a:extLst>
              <a:ext uri="{FF2B5EF4-FFF2-40B4-BE49-F238E27FC236}">
                <a16:creationId xmlns:a16="http://schemas.microsoft.com/office/drawing/2014/main" id="{A40D17D6-5FA1-484C-B0E4-215784255F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8841" r="1" b="24890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/>
              <a:t>Assistant Principal Mrs. Lucile Schneider</a:t>
            </a:r>
          </a:p>
        </p:txBody>
      </p:sp>
      <p:cxnSp>
        <p:nvCxnSpPr>
          <p:cNvPr id="4118" name="Straight Connector 4114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0" name="Straight Connector 4116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22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24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26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28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30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32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33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16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46E7D-E8A3-4644-BB6E-C7CB8EBA3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6</a:t>
            </a:r>
            <a:r>
              <a:rPr lang="en-US" baseline="30000" dirty="0"/>
              <a:t>th</a:t>
            </a:r>
            <a:r>
              <a:rPr lang="en-US" dirty="0"/>
              <a:t> Grade!</a:t>
            </a:r>
          </a:p>
        </p:txBody>
      </p:sp>
      <p:pic>
        <p:nvPicPr>
          <p:cNvPr id="4" name="Picture 2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5963D1-7B7D-4608-919B-09F336F6B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792" r="4634"/>
          <a:stretch/>
        </p:blipFill>
        <p:spPr>
          <a:xfrm>
            <a:off x="2776724" y="2160586"/>
            <a:ext cx="3205057" cy="3881437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26967-8F52-46DF-883A-CB6062A29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3755"/>
          <a:stretch/>
        </p:blipFill>
        <p:spPr>
          <a:xfrm>
            <a:off x="123362" y="2340448"/>
            <a:ext cx="3250128" cy="3292737"/>
          </a:xfrm>
          <a:custGeom>
            <a:avLst/>
            <a:gdLst/>
            <a:ahLst/>
            <a:cxnLst/>
            <a:rect l="l" t="t" r="r" b="b"/>
            <a:pathLst>
              <a:path w="3250128" h="3292737">
                <a:moveTo>
                  <a:pt x="1512795" y="8"/>
                </a:moveTo>
                <a:cubicBezTo>
                  <a:pt x="1537825" y="105"/>
                  <a:pt x="1559931" y="1205"/>
                  <a:pt x="1578253" y="3179"/>
                </a:cubicBezTo>
                <a:lnTo>
                  <a:pt x="2018318" y="50876"/>
                </a:lnTo>
                <a:cubicBezTo>
                  <a:pt x="2266951" y="79824"/>
                  <a:pt x="2496734" y="194298"/>
                  <a:pt x="2630313" y="308772"/>
                </a:cubicBezTo>
                <a:cubicBezTo>
                  <a:pt x="2802569" y="395285"/>
                  <a:pt x="2936474" y="586404"/>
                  <a:pt x="3080128" y="834760"/>
                </a:cubicBezTo>
                <a:cubicBezTo>
                  <a:pt x="3214033" y="1083445"/>
                  <a:pt x="3319011" y="1647591"/>
                  <a:pt x="3194532" y="2154500"/>
                </a:cubicBezTo>
                <a:cubicBezTo>
                  <a:pt x="3166256" y="2250224"/>
                  <a:pt x="2926723" y="2622922"/>
                  <a:pt x="2793144" y="2785423"/>
                </a:cubicBezTo>
                <a:cubicBezTo>
                  <a:pt x="2649814" y="2947923"/>
                  <a:pt x="2458058" y="3091345"/>
                  <a:pt x="2152223" y="3235095"/>
                </a:cubicBezTo>
                <a:cubicBezTo>
                  <a:pt x="1654956" y="3378517"/>
                  <a:pt x="1195715" y="3225227"/>
                  <a:pt x="832028" y="3091345"/>
                </a:cubicBezTo>
                <a:cubicBezTo>
                  <a:pt x="468666" y="2919305"/>
                  <a:pt x="286985" y="2718646"/>
                  <a:pt x="182006" y="2412725"/>
                </a:cubicBezTo>
                <a:cubicBezTo>
                  <a:pt x="124479" y="2221606"/>
                  <a:pt x="0" y="1934434"/>
                  <a:pt x="0" y="1791341"/>
                </a:cubicBezTo>
                <a:cubicBezTo>
                  <a:pt x="0" y="1408775"/>
                  <a:pt x="76703" y="1092984"/>
                  <a:pt x="353937" y="682128"/>
                </a:cubicBezTo>
                <a:cubicBezTo>
                  <a:pt x="440065" y="538706"/>
                  <a:pt x="660422" y="352522"/>
                  <a:pt x="851854" y="189692"/>
                </a:cubicBezTo>
                <a:cubicBezTo>
                  <a:pt x="1019072" y="47792"/>
                  <a:pt x="1337583" y="-671"/>
                  <a:pt x="1512795" y="8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B67E9-8C60-4341-8356-4B15A2EE5758}"/>
              </a:ext>
            </a:extLst>
          </p:cNvPr>
          <p:cNvSpPr txBox="1"/>
          <p:nvPr/>
        </p:nvSpPr>
        <p:spPr>
          <a:xfrm>
            <a:off x="9391233" y="6657945"/>
            <a:ext cx="280076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4C1DACB4-A3F0-4C18-B079-31E76205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16" y="2205964"/>
            <a:ext cx="5638142" cy="379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73C85C-9179-4022-BBC2-BB3F87CB9858}"/>
              </a:ext>
            </a:extLst>
          </p:cNvPr>
          <p:cNvSpPr txBox="1"/>
          <p:nvPr/>
        </p:nvSpPr>
        <p:spPr>
          <a:xfrm>
            <a:off x="6612835" y="6255026"/>
            <a:ext cx="508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Bell Schedule – Not for 2023-2024</a:t>
            </a:r>
          </a:p>
        </p:txBody>
      </p:sp>
    </p:spTree>
    <p:extLst>
      <p:ext uri="{BB962C8B-B14F-4D97-AF65-F5344CB8AC3E}">
        <p14:creationId xmlns:p14="http://schemas.microsoft.com/office/powerpoint/2010/main" val="3350454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21F2C-E6FF-B267-E057-E4BDA7C3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9790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Student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171A4-500A-F9E5-2992-163C16BDE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1622517"/>
            <a:ext cx="3973943" cy="494051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Deans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Ms. Figueroa – 6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Grade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Mr. Swanson – 7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Grade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Ms. Alfred – 8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grade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Ms. Hopkins – MTSS Coach/Dean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Procedures – Learning as a new 6th grader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PBIS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BEARS expectations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Safety</a:t>
            </a:r>
          </a:p>
          <a:p>
            <a:pPr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39F2EFA-EB99-4A09-8365-8939BAD1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622517"/>
            <a:ext cx="5143500" cy="3600450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94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DDF64-24DD-4B96-85FF-9E2AAC25A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69877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chemeClr val="bg1"/>
                </a:solidFill>
              </a:rPr>
              <a:t>PBIS – BEARS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C715-8CF2-4454-B7DF-12CC7F892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97" y="1497859"/>
            <a:ext cx="4203045" cy="3440110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are proud to be a PBIS School!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Positive Behavior Interventions and Supports</a:t>
            </a:r>
          </a:p>
          <a:p>
            <a:r>
              <a:rPr lang="en-US" dirty="0">
                <a:solidFill>
                  <a:schemeClr val="bg1"/>
                </a:solidFill>
              </a:rPr>
              <a:t>NCMS Bears know, understand, and live the following expectations</a:t>
            </a:r>
          </a:p>
          <a:p>
            <a:pPr lvl="1">
              <a:buFont typeface="Wingdings" panose="03070A02030502020204" pitchFamily="66" charset="0"/>
              <a:buChar char="v"/>
            </a:pPr>
            <a:r>
              <a:rPr lang="en-US" dirty="0">
                <a:solidFill>
                  <a:schemeClr val="bg1"/>
                </a:solidFill>
              </a:rPr>
              <a:t>B – Be Responsible</a:t>
            </a:r>
          </a:p>
          <a:p>
            <a:pPr lvl="1">
              <a:buFont typeface="Wingdings" panose="03070A02030502020204" pitchFamily="66" charset="0"/>
              <a:buChar char="v"/>
            </a:pPr>
            <a:r>
              <a:rPr lang="en-US" dirty="0">
                <a:solidFill>
                  <a:schemeClr val="bg1"/>
                </a:solidFill>
              </a:rPr>
              <a:t>E – Encourage Others</a:t>
            </a:r>
          </a:p>
          <a:p>
            <a:pPr lvl="1">
              <a:buFont typeface="Wingdings" panose="03070A02030502020204" pitchFamily="66" charset="0"/>
              <a:buChar char="v"/>
            </a:pPr>
            <a:r>
              <a:rPr lang="en-US" dirty="0">
                <a:solidFill>
                  <a:schemeClr val="bg1"/>
                </a:solidFill>
              </a:rPr>
              <a:t>A – Act Safely</a:t>
            </a:r>
          </a:p>
          <a:p>
            <a:pPr lvl="1">
              <a:buFont typeface="Wingdings" panose="03070A02030502020204" pitchFamily="66" charset="0"/>
              <a:buChar char="v"/>
            </a:pPr>
            <a:r>
              <a:rPr lang="en-US" dirty="0">
                <a:solidFill>
                  <a:schemeClr val="bg1"/>
                </a:solidFill>
              </a:rPr>
              <a:t>R – Respect All</a:t>
            </a:r>
          </a:p>
          <a:p>
            <a:pPr lvl="1">
              <a:buFont typeface="Wingdings" panose="03070A02030502020204" pitchFamily="66" charset="0"/>
              <a:buChar char="v"/>
            </a:pPr>
            <a:r>
              <a:rPr lang="en-US" dirty="0">
                <a:solidFill>
                  <a:schemeClr val="bg1"/>
                </a:solidFill>
              </a:rPr>
              <a:t>S – Strive for Success</a:t>
            </a:r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542D53E8-848A-4D63-82C2-D6DE24E88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925"/>
          <a:stretch/>
        </p:blipFill>
        <p:spPr>
          <a:xfrm>
            <a:off x="6096001" y="1812499"/>
            <a:ext cx="5143500" cy="3220486"/>
          </a:xfrm>
          <a:prstGeom prst="rect">
            <a:avLst/>
          </a:prstGeom>
        </p:spPr>
      </p:pic>
      <p:sp>
        <p:nvSpPr>
          <p:cNvPr id="22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32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1A3D-C3D2-40FB-9038-4A5583E2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214" y="609600"/>
            <a:ext cx="5771788" cy="1320800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PBIS – BEARS Expectations</a:t>
            </a:r>
            <a:endParaRPr lang="en-US"/>
          </a:p>
        </p:txBody>
      </p:sp>
      <p:pic>
        <p:nvPicPr>
          <p:cNvPr id="11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2B4F57E-6451-48CC-A694-8FFD8EC2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333" y="1030179"/>
            <a:ext cx="2596281" cy="816648"/>
          </a:xfrm>
          <a:prstGeom prst="rect">
            <a:avLst/>
          </a:prstGeom>
        </p:spPr>
      </p:pic>
      <p:pic>
        <p:nvPicPr>
          <p:cNvPr id="7" name="Picture 4" descr="A picture containing text, tableware, graffiti, plate&#10;&#10;Description automatically generated">
            <a:extLst>
              <a:ext uri="{FF2B5EF4-FFF2-40B4-BE49-F238E27FC236}">
                <a16:creationId xmlns:a16="http://schemas.microsoft.com/office/drawing/2014/main" id="{58A0A7A3-6130-4A83-87F4-777E773839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792" r="-1" b="10723"/>
          <a:stretch/>
        </p:blipFill>
        <p:spPr>
          <a:xfrm>
            <a:off x="677333" y="2302384"/>
            <a:ext cx="2596281" cy="16256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D1C9E-C264-46E1-B125-4A3D45C38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8283" y="1598526"/>
            <a:ext cx="5771787" cy="3880773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There are BEARS expectations for all school areas</a:t>
            </a:r>
          </a:p>
          <a:p>
            <a:pPr lvl="1"/>
            <a:r>
              <a:rPr lang="en-US" dirty="0">
                <a:ea typeface="+mn-lt"/>
                <a:cs typeface="+mn-lt"/>
              </a:rPr>
              <a:t>Classroom</a:t>
            </a:r>
          </a:p>
          <a:p>
            <a:pPr lvl="1"/>
            <a:r>
              <a:rPr lang="en-US" dirty="0">
                <a:ea typeface="+mn-lt"/>
                <a:cs typeface="+mn-lt"/>
              </a:rPr>
              <a:t>Hallways</a:t>
            </a:r>
          </a:p>
          <a:p>
            <a:pPr lvl="1"/>
            <a:r>
              <a:rPr lang="en-US" dirty="0">
                <a:ea typeface="+mn-lt"/>
                <a:cs typeface="+mn-lt"/>
              </a:rPr>
              <a:t>Cafeteria</a:t>
            </a:r>
          </a:p>
          <a:p>
            <a:pPr lvl="1"/>
            <a:r>
              <a:rPr lang="en-US" dirty="0">
                <a:ea typeface="+mn-lt"/>
                <a:cs typeface="+mn-lt"/>
              </a:rPr>
              <a:t>Buses</a:t>
            </a:r>
          </a:p>
          <a:p>
            <a:pPr lvl="1"/>
            <a:r>
              <a:rPr lang="en-US" dirty="0">
                <a:ea typeface="+mn-lt"/>
                <a:cs typeface="+mn-lt"/>
              </a:rPr>
              <a:t>Restrooms</a:t>
            </a:r>
          </a:p>
          <a:p>
            <a:pPr lvl="1"/>
            <a:r>
              <a:rPr lang="en-US" dirty="0">
                <a:ea typeface="+mn-lt"/>
                <a:cs typeface="+mn-lt"/>
              </a:rPr>
              <a:t>Computer Usage</a:t>
            </a:r>
          </a:p>
          <a:p>
            <a:r>
              <a:rPr lang="en-US" dirty="0">
                <a:ea typeface="+mn-lt"/>
                <a:cs typeface="+mn-lt"/>
              </a:rPr>
              <a:t>Look for the PBIS Posters for reminders</a:t>
            </a:r>
          </a:p>
        </p:txBody>
      </p:sp>
      <p:pic>
        <p:nvPicPr>
          <p:cNvPr id="5" name="Picture 9" descr="A blackboard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AB400CF3-0EB4-4310-BA9E-7B74D53D1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1263" y="4383554"/>
            <a:ext cx="2488420" cy="165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70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">
            <a:extLst>
              <a:ext uri="{FF2B5EF4-FFF2-40B4-BE49-F238E27FC236}">
                <a16:creationId xmlns:a16="http://schemas.microsoft.com/office/drawing/2014/main" id="{165B920B-66DB-46A5-8562-AB139D8A3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r="6392" b="-1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8F971-F1C1-4DB9-8645-C1A57AED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pc="-100" dirty="0"/>
              <a:t>Dress Code</a:t>
            </a:r>
            <a:br>
              <a:rPr lang="en-US" spc="-100" dirty="0"/>
            </a:br>
            <a:endParaRPr lang="en-US" spc="-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75E4F-8CF0-4C72-99E7-7C4B52A1846F}"/>
              </a:ext>
            </a:extLst>
          </p:cNvPr>
          <p:cNvSpPr txBox="1"/>
          <p:nvPr/>
        </p:nvSpPr>
        <p:spPr>
          <a:xfrm>
            <a:off x="677334" y="1554198"/>
            <a:ext cx="3851122" cy="4904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NCMS follows and adheres to the expectations in the School District of Osceola County’s Code of Student Conduct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Polo Colors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Hunter Green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Black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Light Pink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White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Navy Blue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Bottoms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Dark Blue, Black, Khaki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Denim (Jeans), Twill, Corduroy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Shoes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Athletic shoes only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Closed Toe/Heel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Outerwear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Button-up or zippered</a:t>
            </a:r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8692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3BA13-AD20-4FC6-9E95-D9905C77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Cell Phones/Electronic 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EF2C4-AB20-4A9B-8018-1E3B6D934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163" y="1573359"/>
            <a:ext cx="5207839" cy="3880773"/>
          </a:xfrm>
        </p:spPr>
        <p:txBody>
          <a:bodyPr vert="horz" lIns="0" tIns="0" rIns="0" bIns="0" rtlCol="0">
            <a:normAutofit/>
          </a:bodyPr>
          <a:lstStyle/>
          <a:p>
            <a:endParaRPr lang="en-US" dirty="0"/>
          </a:p>
          <a:p>
            <a:r>
              <a:rPr lang="en-US" dirty="0"/>
              <a:t>Cell phones are permitted on campus and may be used during the following times</a:t>
            </a:r>
          </a:p>
          <a:p>
            <a:pPr lvl="1"/>
            <a:r>
              <a:rPr lang="en-US" dirty="0"/>
              <a:t>In the gym during morning arrival</a:t>
            </a:r>
          </a:p>
          <a:p>
            <a:pPr lvl="1"/>
            <a:r>
              <a:rPr lang="en-US" dirty="0"/>
              <a:t>In the cafeteria during lunch</a:t>
            </a:r>
          </a:p>
          <a:p>
            <a:r>
              <a:rPr lang="en-US" dirty="0"/>
              <a:t>During the school day, cell phones </a:t>
            </a:r>
            <a:r>
              <a:rPr lang="en-US" u="sng" dirty="0"/>
              <a:t>must be turned off and in student bookbags</a:t>
            </a:r>
          </a:p>
          <a:p>
            <a:pPr lvl="1"/>
            <a:r>
              <a:rPr lang="en-US" dirty="0"/>
              <a:t>Use of cell phones during class can interfere with learning and academic focus</a:t>
            </a:r>
            <a:endParaRPr lang="en-US" u="sng" dirty="0"/>
          </a:p>
          <a:p>
            <a:r>
              <a:rPr lang="en-US" dirty="0"/>
              <a:t>Other electronic devices should be left at home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D1E089-175C-4A1B-A3D1-F85DDD1B0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404" r="12397" b="1"/>
          <a:stretch/>
        </p:blipFill>
        <p:spPr>
          <a:xfrm>
            <a:off x="677334" y="1360435"/>
            <a:ext cx="3144597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0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81" y="16443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Policies and Procedures </a:t>
            </a:r>
            <a:r>
              <a:rPr lang="en-US" sz="3100" dirty="0">
                <a:solidFill>
                  <a:schemeClr val="tx1"/>
                </a:solidFill>
              </a:rPr>
              <a:t>are in place to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ensure a safe and organized place to learn.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82" y="1485231"/>
            <a:ext cx="6421298" cy="510807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Student code of conduct/ BEARS expectations</a:t>
            </a:r>
          </a:p>
          <a:p>
            <a:r>
              <a:rPr lang="en-US" sz="3200" dirty="0"/>
              <a:t>Student walking traffic pattern around campus</a:t>
            </a:r>
          </a:p>
          <a:p>
            <a:r>
              <a:rPr lang="en-US" sz="3200" dirty="0"/>
              <a:t>Morning, lunch and dismissal procedures</a:t>
            </a:r>
          </a:p>
          <a:p>
            <a:r>
              <a:rPr lang="en-US" sz="3200" dirty="0"/>
              <a:t>Phone usage</a:t>
            </a:r>
          </a:p>
          <a:p>
            <a:r>
              <a:rPr lang="en-US" sz="3200" dirty="0"/>
              <a:t>Dress Code</a:t>
            </a:r>
          </a:p>
          <a:p>
            <a:r>
              <a:rPr lang="en-US" sz="3200" dirty="0"/>
              <a:t>Safety Drills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68" y="2448508"/>
            <a:ext cx="4955257" cy="37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2780" y="2262996"/>
            <a:ext cx="4512989" cy="222773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Thanks for visiting.  We are looking forward to a great school year.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46C35-D605-406B-B446-EF43BA4B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5394" y="4670883"/>
            <a:ext cx="4512988" cy="3317938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</a:rPr>
              <a:t>See you in August for Open House.</a:t>
            </a:r>
          </a:p>
        </p:txBody>
      </p:sp>
    </p:spTree>
    <p:extLst>
      <p:ext uri="{BB962C8B-B14F-4D97-AF65-F5344CB8AC3E}">
        <p14:creationId xmlns:p14="http://schemas.microsoft.com/office/powerpoint/2010/main" val="409250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702478"/>
            <a:ext cx="4754939" cy="23452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Mr. Gary Weeden</a:t>
            </a:r>
            <a:br>
              <a:rPr lang="en-US" sz="4800"/>
            </a:br>
            <a:r>
              <a:rPr lang="en-US" sz="4800"/>
              <a:t>Principal</a:t>
            </a:r>
            <a:endParaRPr lang="en-US"/>
          </a:p>
        </p:txBody>
      </p:sp>
      <p:pic>
        <p:nvPicPr>
          <p:cNvPr id="7" name="Picture 4" descr="Weeden">
            <a:extLst>
              <a:ext uri="{FF2B5EF4-FFF2-40B4-BE49-F238E27FC236}">
                <a16:creationId xmlns:a16="http://schemas.microsoft.com/office/drawing/2014/main" id="{6023C5B8-77A8-40A2-9E48-9807C837E5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4979" r="1" b="28753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ea typeface="+mj-lt"/>
                <a:cs typeface="+mj-lt"/>
              </a:rPr>
              <a:t>osceolaschools</a:t>
            </a:r>
            <a:r>
              <a:rPr lang="en-US" sz="3400" kern="1200" dirty="0">
                <a:ea typeface="+mj-lt"/>
                <a:cs typeface="+mj-lt"/>
              </a:rPr>
              <a:t>.</a:t>
            </a:r>
            <a:r>
              <a:rPr lang="en-US" sz="3400" dirty="0">
                <a:ea typeface="+mj-lt"/>
                <a:cs typeface="+mj-lt"/>
              </a:rPr>
              <a:t>net/</a:t>
            </a:r>
            <a:r>
              <a:rPr lang="en-US" sz="3400" dirty="0" err="1">
                <a:ea typeface="+mj-lt"/>
                <a:cs typeface="+mj-lt"/>
              </a:rPr>
              <a:t>ncms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901D1F3-6BEA-49D0-8B40-747C56BF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234" y="934222"/>
            <a:ext cx="4713500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14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90423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Our 6</a:t>
            </a:r>
            <a:r>
              <a:rPr lang="en-US" sz="4800" baseline="30000" dirty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 grade team and other staff!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20555" y="2061670"/>
            <a:ext cx="3982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Special thanks to Mrs. Craig, 6</a:t>
            </a:r>
            <a:r>
              <a:rPr lang="en-US" sz="3200" baseline="30000" dirty="0"/>
              <a:t>th</a:t>
            </a:r>
            <a:r>
              <a:rPr lang="en-US" sz="3200" dirty="0"/>
              <a:t> grade science, for helping to organize tonight’s orientation.  She is amazing!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6" y="1788260"/>
            <a:ext cx="4092237" cy="43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D57A9-14C4-1F88-12EF-C1B61F3D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63" y="609600"/>
            <a:ext cx="5217538" cy="1320800"/>
          </a:xfrm>
        </p:spPr>
        <p:txBody>
          <a:bodyPr>
            <a:normAutofit/>
          </a:bodyPr>
          <a:lstStyle/>
          <a:p>
            <a:r>
              <a:rPr lang="en-US" dirty="0"/>
              <a:t>We are </a:t>
            </a:r>
            <a:r>
              <a:rPr lang="en-US" dirty="0" err="1"/>
              <a:t>Narcoossee</a:t>
            </a:r>
            <a:r>
              <a:rPr lang="en-US" dirty="0"/>
              <a:t>!</a:t>
            </a: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8E68B7CE-0521-46C3-A05F-F24BF809C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6307"/>
          <a:stretch/>
        </p:blipFill>
        <p:spPr>
          <a:xfrm>
            <a:off x="677333" y="609600"/>
            <a:ext cx="3145536" cy="1657807"/>
          </a:xfrm>
          <a:prstGeom prst="rect">
            <a:avLst/>
          </a:prstGeom>
        </p:spPr>
      </p:pic>
      <p:sp>
        <p:nvSpPr>
          <p:cNvPr id="27" name="Isosceles Triangle 8">
            <a:extLst>
              <a:ext uri="{FF2B5EF4-FFF2-40B4-BE49-F238E27FC236}">
                <a16:creationId xmlns:a16="http://schemas.microsoft.com/office/drawing/2014/main" id="{47037EC2-E7BE-462D-8EA7-37A9F4985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group of people on a stage&#10;&#10;Description automatically generated">
            <a:extLst>
              <a:ext uri="{FF2B5EF4-FFF2-40B4-BE49-F238E27FC236}">
                <a16:creationId xmlns:a16="http://schemas.microsoft.com/office/drawing/2014/main" id="{EB92A7C2-6464-4AFA-BF56-548F671FB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5" r="2" b="2011"/>
          <a:stretch/>
        </p:blipFill>
        <p:spPr>
          <a:xfrm>
            <a:off x="677333" y="2496008"/>
            <a:ext cx="3145536" cy="16578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56AC8-BF69-A49D-645E-F1F1EA258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Great Place to Grow and Learn</a:t>
            </a:r>
          </a:p>
          <a:p>
            <a:r>
              <a:rPr lang="en-US" sz="2400" dirty="0"/>
              <a:t>Academics + Arts + Athletics = Successful and Well-Rounded Black Bear</a:t>
            </a:r>
          </a:p>
          <a:p>
            <a:r>
              <a:rPr lang="en-US" sz="2400" dirty="0"/>
              <a:t>AVID National Demonstration School</a:t>
            </a:r>
          </a:p>
          <a:p>
            <a:endParaRPr lang="en-US" dirty="0"/>
          </a:p>
        </p:txBody>
      </p:sp>
      <p:pic>
        <p:nvPicPr>
          <p:cNvPr id="11" name="Picture 10" descr="A group of people posing for a photo on a football field&#10;&#10;Description automatically generated with medium confidence">
            <a:extLst>
              <a:ext uri="{FF2B5EF4-FFF2-40B4-BE49-F238E27FC236}">
                <a16:creationId xmlns:a16="http://schemas.microsoft.com/office/drawing/2014/main" id="{050ED2E9-0123-46F0-B3F9-79D5AA7652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774" r="2" b="5585"/>
          <a:stretch/>
        </p:blipFill>
        <p:spPr>
          <a:xfrm>
            <a:off x="677333" y="4383555"/>
            <a:ext cx="3145536" cy="165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91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222281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Mrs. </a:t>
            </a:r>
            <a:r>
              <a:rPr lang="en-US" sz="2800"/>
              <a:t>Jennifer Kelley</a:t>
            </a:r>
            <a:r>
              <a:rPr lang="en-US" sz="2800" dirty="0"/>
              <a:t>—AVID</a:t>
            </a:r>
            <a:br>
              <a:rPr lang="en-US" sz="2800" dirty="0"/>
            </a:br>
            <a:r>
              <a:rPr lang="en-US" sz="2800" dirty="0"/>
              <a:t>National Demonstration School</a:t>
            </a:r>
          </a:p>
        </p:txBody>
      </p:sp>
      <p:sp>
        <p:nvSpPr>
          <p:cNvPr id="15" name="Isosceles Triangle 8">
            <a:extLst>
              <a:ext uri="{FF2B5EF4-FFF2-40B4-BE49-F238E27FC236}">
                <a16:creationId xmlns:a16="http://schemas.microsoft.com/office/drawing/2014/main" id="{212CBC7C-F294-455B-AE07-8B43A570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81001" y="2160589"/>
            <a:ext cx="5211607" cy="3880773"/>
          </a:xfrm>
        </p:spPr>
        <p:txBody>
          <a:bodyPr>
            <a:normAutofit/>
          </a:bodyPr>
          <a:lstStyle/>
          <a:p>
            <a:r>
              <a:rPr lang="en-US" dirty="0"/>
              <a:t>College readiness and student success program</a:t>
            </a:r>
          </a:p>
          <a:p>
            <a:r>
              <a:rPr lang="en-US" dirty="0"/>
              <a:t>Focus on helping our AVID students succeed in upper lever courses</a:t>
            </a:r>
          </a:p>
          <a:p>
            <a:r>
              <a:rPr lang="en-US" dirty="0"/>
              <a:t>Strategies are used school wide, but also an elective class</a:t>
            </a:r>
          </a:p>
          <a:p>
            <a:r>
              <a:rPr lang="en-US" dirty="0"/>
              <a:t>Application/Interview based</a:t>
            </a:r>
          </a:p>
          <a:p>
            <a:r>
              <a:rPr lang="en-US" dirty="0"/>
              <a:t>Not a remedial program</a:t>
            </a:r>
          </a:p>
        </p:txBody>
      </p:sp>
      <p:pic>
        <p:nvPicPr>
          <p:cNvPr id="6" name="Picture 5" descr="A large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7B26C86-1A30-405F-BCF2-BCDAC4AE5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4" r="10449" b="-2"/>
          <a:stretch/>
        </p:blipFill>
        <p:spPr>
          <a:xfrm>
            <a:off x="6129405" y="609600"/>
            <a:ext cx="3144597" cy="312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3146C7-170D-402F-8530-6FB4BD26F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" r="384" b="1"/>
          <a:stretch/>
        </p:blipFill>
        <p:spPr>
          <a:xfrm>
            <a:off x="6129405" y="3965447"/>
            <a:ext cx="3144597" cy="20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5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School and Family Partnership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most important thing we can do to guarantee student success is to communicate and work together.</a:t>
            </a:r>
          </a:p>
          <a:p>
            <a:r>
              <a:rPr lang="en-US" dirty="0">
                <a:solidFill>
                  <a:schemeClr val="bg1"/>
                </a:solidFill>
              </a:rPr>
              <a:t>Remind</a:t>
            </a:r>
          </a:p>
          <a:p>
            <a:r>
              <a:rPr lang="en-US" dirty="0">
                <a:solidFill>
                  <a:schemeClr val="bg1"/>
                </a:solidFill>
              </a:rPr>
              <a:t>Digital Newsletter</a:t>
            </a:r>
          </a:p>
          <a:p>
            <a:r>
              <a:rPr lang="en-US" dirty="0">
                <a:solidFill>
                  <a:schemeClr val="bg1"/>
                </a:solidFill>
              </a:rPr>
              <a:t>Canvas</a:t>
            </a:r>
          </a:p>
          <a:p>
            <a:r>
              <a:rPr lang="en-US" dirty="0">
                <a:solidFill>
                  <a:schemeClr val="bg1"/>
                </a:solidFill>
              </a:rPr>
              <a:t>TEAMS</a:t>
            </a:r>
          </a:p>
          <a:p>
            <a:r>
              <a:rPr lang="en-US" dirty="0">
                <a:solidFill>
                  <a:schemeClr val="bg1"/>
                </a:solidFill>
              </a:rPr>
              <a:t>Social Media</a:t>
            </a:r>
          </a:p>
          <a:p>
            <a:r>
              <a:rPr lang="en-US" dirty="0">
                <a:solidFill>
                  <a:schemeClr val="bg1"/>
                </a:solidFill>
              </a:rPr>
              <a:t>Email</a:t>
            </a:r>
          </a:p>
          <a:p>
            <a:r>
              <a:rPr lang="en-US" dirty="0">
                <a:solidFill>
                  <a:schemeClr val="bg1"/>
                </a:solidFill>
              </a:rPr>
              <a:t>Guidance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70393"/>
            <a:ext cx="5143500" cy="3304699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63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School Advisory Council</a:t>
            </a:r>
            <a:br>
              <a:rPr lang="en-US" dirty="0"/>
            </a:br>
            <a:endParaRPr lang="en-US" dirty="0"/>
          </a:p>
        </p:txBody>
      </p:sp>
      <p:pic>
        <p:nvPicPr>
          <p:cNvPr id="2052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474" y="2159331"/>
            <a:ext cx="2915973" cy="268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160" y="2160589"/>
            <a:ext cx="5207839" cy="3880773"/>
          </a:xfrm>
        </p:spPr>
        <p:txBody>
          <a:bodyPr>
            <a:normAutofit/>
          </a:bodyPr>
          <a:lstStyle/>
          <a:p>
            <a:r>
              <a:rPr lang="en-US" dirty="0"/>
              <a:t>SAC is a group made up of parents, teachers, administration and community members.  </a:t>
            </a:r>
          </a:p>
          <a:p>
            <a:r>
              <a:rPr lang="en-US" dirty="0"/>
              <a:t>SAC reviews the school improvement plan and allocate money for school wide programs that fit into the plan.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Thursday of each month @ 5:00 PM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C8659-75E3-48FD-A0CA-3397B1C1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Counselors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C1437-14E8-4EE2-9B91-86D15800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90261"/>
            <a:ext cx="9341309" cy="4451101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/>
              <a:t>Narcoossee Middle School has four counselors:</a:t>
            </a:r>
          </a:p>
          <a:p>
            <a:pPr lvl="1"/>
            <a:r>
              <a:rPr lang="en-US" sz="3000" dirty="0"/>
              <a:t>Mrs. Gloria Martinez </a:t>
            </a:r>
          </a:p>
          <a:p>
            <a:pPr lvl="1"/>
            <a:r>
              <a:rPr lang="en-US" sz="3000" dirty="0"/>
              <a:t>Mrs. Brenda </a:t>
            </a:r>
            <a:r>
              <a:rPr lang="en-US" sz="3000" dirty="0" err="1"/>
              <a:t>Monroaig</a:t>
            </a:r>
            <a:r>
              <a:rPr lang="en-US" sz="3000" dirty="0"/>
              <a:t>-Lopez (6</a:t>
            </a:r>
            <a:r>
              <a:rPr lang="en-US" sz="3000" baseline="30000" dirty="0"/>
              <a:t>th</a:t>
            </a:r>
            <a:r>
              <a:rPr lang="en-US" sz="3000" dirty="0"/>
              <a:t> Grade)</a:t>
            </a:r>
          </a:p>
          <a:p>
            <a:pPr lvl="1"/>
            <a:r>
              <a:rPr lang="en-US" sz="3000" dirty="0"/>
              <a:t>Ms. Maria Morales (7</a:t>
            </a:r>
            <a:r>
              <a:rPr lang="en-US" sz="3000" baseline="30000" dirty="0"/>
              <a:t>th</a:t>
            </a:r>
            <a:r>
              <a:rPr lang="en-US" sz="3000" dirty="0"/>
              <a:t> Grade)</a:t>
            </a:r>
          </a:p>
          <a:p>
            <a:pPr lvl="1"/>
            <a:r>
              <a:rPr lang="en-US" sz="3000" dirty="0"/>
              <a:t>Mr. Neil </a:t>
            </a:r>
            <a:r>
              <a:rPr lang="en-US" sz="3000" dirty="0" err="1"/>
              <a:t>Yeda</a:t>
            </a:r>
            <a:r>
              <a:rPr lang="en-US" sz="3000" dirty="0"/>
              <a:t> (8</a:t>
            </a:r>
            <a:r>
              <a:rPr lang="en-US" sz="3000" baseline="30000" dirty="0"/>
              <a:t>th</a:t>
            </a:r>
            <a:r>
              <a:rPr lang="en-US" sz="3000" dirty="0"/>
              <a:t> Grade)</a:t>
            </a:r>
          </a:p>
          <a:p>
            <a:pPr lvl="1"/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Counselors can help with academic and/or personal concerns. Students can meet with counselors by scheduling an appointment in the Counseling Center downstairs in Building 5.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Counselors will also assist families of students with a 504 accommodation plan.</a:t>
            </a:r>
          </a:p>
        </p:txBody>
      </p:sp>
    </p:spTree>
    <p:extLst>
      <p:ext uri="{BB962C8B-B14F-4D97-AF65-F5344CB8AC3E}">
        <p14:creationId xmlns:p14="http://schemas.microsoft.com/office/powerpoint/2010/main" val="30548938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EDCB7A793A9B4CAE4D2CCDE746E7E5" ma:contentTypeVersion="28" ma:contentTypeDescription="Create a new document." ma:contentTypeScope="" ma:versionID="690c5e928ea8351e7dcec79131519101">
  <xsd:schema xmlns:xsd="http://www.w3.org/2001/XMLSchema" xmlns:xs="http://www.w3.org/2001/XMLSchema" xmlns:p="http://schemas.microsoft.com/office/2006/metadata/properties" xmlns:ns3="a2f3884f-f857-499e-88ab-1be312d053d2" xmlns:ns4="e0538447-e6ea-457d-8b93-61504527ac4b" targetNamespace="http://schemas.microsoft.com/office/2006/metadata/properties" ma:root="true" ma:fieldsID="6c4013e7cac46d97c63d239621ab921a" ns3:_="" ns4:_="">
    <xsd:import namespace="a2f3884f-f857-499e-88ab-1be312d053d2"/>
    <xsd:import namespace="e0538447-e6ea-457d-8b93-61504527ac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3884f-f857-499e-88ab-1be312d053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Owner" ma:index="1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4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DateTaken" ma:index="2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9" nillable="true" ma:displayName="MediaServiceLocation" ma:description="" ma:internalName="MediaServiceLocation" ma:readOnly="true">
      <xsd:simpleType>
        <xsd:restriction base="dms:Text"/>
      </xsd:simpleType>
    </xsd:element>
    <xsd:element name="MediaServiceAutoTags" ma:index="30" nillable="true" ma:displayName="MediaServiceAutoTags" ma:internalName="MediaServiceAutoTags" ma:readOnly="true">
      <xsd:simpleType>
        <xsd:restriction base="dms:Text"/>
      </xsd:simpleType>
    </xsd:element>
    <xsd:element name="MediaServiceOCR" ma:index="3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38447-e6ea-457d-8b93-61504527ac4b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7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a2f3884f-f857-499e-88ab-1be312d053d2" xsi:nil="true"/>
    <FolderType xmlns="a2f3884f-f857-499e-88ab-1be312d053d2" xsi:nil="true"/>
    <Students xmlns="a2f3884f-f857-499e-88ab-1be312d053d2">
      <UserInfo>
        <DisplayName/>
        <AccountId xsi:nil="true"/>
        <AccountType/>
      </UserInfo>
    </Students>
    <Student_Groups xmlns="a2f3884f-f857-499e-88ab-1be312d053d2">
      <UserInfo>
        <DisplayName/>
        <AccountId xsi:nil="true"/>
        <AccountType/>
      </UserInfo>
    </Student_Groups>
    <Templates xmlns="a2f3884f-f857-499e-88ab-1be312d053d2" xsi:nil="true"/>
    <Self_Registration_Enabled xmlns="a2f3884f-f857-499e-88ab-1be312d053d2" xsi:nil="true"/>
    <Has_Teacher_Only_SectionGroup xmlns="a2f3884f-f857-499e-88ab-1be312d053d2" xsi:nil="true"/>
    <Is_Collaboration_Space_Locked xmlns="a2f3884f-f857-499e-88ab-1be312d053d2" xsi:nil="true"/>
    <Invited_Teachers xmlns="a2f3884f-f857-499e-88ab-1be312d053d2" xsi:nil="true"/>
    <Invited_Students xmlns="a2f3884f-f857-499e-88ab-1be312d053d2" xsi:nil="true"/>
    <Teachers xmlns="a2f3884f-f857-499e-88ab-1be312d053d2">
      <UserInfo>
        <DisplayName/>
        <AccountId xsi:nil="true"/>
        <AccountType/>
      </UserInfo>
    </Teachers>
    <DefaultSectionNames xmlns="a2f3884f-f857-499e-88ab-1be312d053d2" xsi:nil="true"/>
    <AppVersion xmlns="a2f3884f-f857-499e-88ab-1be312d053d2" xsi:nil="true"/>
    <Owner xmlns="a2f3884f-f857-499e-88ab-1be312d053d2">
      <UserInfo>
        <DisplayName/>
        <AccountId xsi:nil="true"/>
        <AccountType/>
      </UserInfo>
    </Owner>
    <CultureName xmlns="a2f3884f-f857-499e-88ab-1be312d053d2" xsi:nil="true"/>
  </documentManagement>
</p:properties>
</file>

<file path=customXml/itemProps1.xml><?xml version="1.0" encoding="utf-8"?>
<ds:datastoreItem xmlns:ds="http://schemas.openxmlformats.org/officeDocument/2006/customXml" ds:itemID="{E8A23D3D-1B5C-4ADB-BACF-49535D6A67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D550B3-79B9-4B73-990E-F7133F7861FE}">
  <ds:schemaRefs>
    <ds:schemaRef ds:uri="a2f3884f-f857-499e-88ab-1be312d053d2"/>
    <ds:schemaRef ds:uri="e0538447-e6ea-457d-8b93-61504527ac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B9C7BB0-E5F2-4D8B-81C6-7C375A3ACAF1}">
  <ds:schemaRefs>
    <ds:schemaRef ds:uri="http://purl.org/dc/elements/1.1/"/>
    <ds:schemaRef ds:uri="http://purl.org/dc/dcmitype/"/>
    <ds:schemaRef ds:uri="a2f3884f-f857-499e-88ab-1be312d053d2"/>
    <ds:schemaRef ds:uri="http://schemas.microsoft.com/office/infopath/2007/PartnerControls"/>
    <ds:schemaRef ds:uri="e0538447-e6ea-457d-8b93-61504527ac4b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1387</TotalTime>
  <Words>1085</Words>
  <Application>Microsoft Office PowerPoint</Application>
  <PresentationFormat>Widescreen</PresentationFormat>
  <Paragraphs>190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Courier New</vt:lpstr>
      <vt:lpstr>Trebuchet MS</vt:lpstr>
      <vt:lpstr>Wingdings</vt:lpstr>
      <vt:lpstr>Wingdings 3</vt:lpstr>
      <vt:lpstr>Facet</vt:lpstr>
      <vt:lpstr>Document</vt:lpstr>
      <vt:lpstr>Welcome to Narcoossee Middle School </vt:lpstr>
      <vt:lpstr>NCMS Administration</vt:lpstr>
      <vt:lpstr>Mr. Gary Weeden Principal</vt:lpstr>
      <vt:lpstr>Our 6th grade team and other staff!</vt:lpstr>
      <vt:lpstr>We are Narcoossee!</vt:lpstr>
      <vt:lpstr>Mrs. Jennifer Kelley—AVID National Demonstration School</vt:lpstr>
      <vt:lpstr>School and Family Partnership</vt:lpstr>
      <vt:lpstr>School Advisory Council </vt:lpstr>
      <vt:lpstr>Counselors Center</vt:lpstr>
      <vt:lpstr>Assistant Principal Mrs. Jane Mabra</vt:lpstr>
      <vt:lpstr>NCMS Academics and Educational Opportunities</vt:lpstr>
      <vt:lpstr>Elective offerings</vt:lpstr>
      <vt:lpstr>Extra Curricular Activities</vt:lpstr>
      <vt:lpstr>Your Personal School Schedule</vt:lpstr>
      <vt:lpstr>Elective Interest Sheet Preview</vt:lpstr>
      <vt:lpstr>An Example of a Finalized Schedule</vt:lpstr>
      <vt:lpstr>How can I keep up with what’s happening at NCMS?</vt:lpstr>
      <vt:lpstr>NCMS Website--osceolaschools.net/ncms </vt:lpstr>
      <vt:lpstr>How can I communicate with teachers?</vt:lpstr>
      <vt:lpstr>Mrs. Meg Hodge Resource Compliance Specialist</vt:lpstr>
      <vt:lpstr>Assistant Principal Mrs. Lucile Schneider</vt:lpstr>
      <vt:lpstr>Welcome to 6th Grade!</vt:lpstr>
      <vt:lpstr>Student Services</vt:lpstr>
      <vt:lpstr>PBIS – BEARS Expectations</vt:lpstr>
      <vt:lpstr>PBIS – BEARS Expectations</vt:lpstr>
      <vt:lpstr>Dress Code </vt:lpstr>
      <vt:lpstr>Cell Phones/Electronic Devices</vt:lpstr>
      <vt:lpstr>Policies and Procedures are in place to ensure a safe and organized place to learn.</vt:lpstr>
      <vt:lpstr>Thanks for visiting.  We are looking forward to a great school year.</vt:lpstr>
      <vt:lpstr>osceolaschools.net/ncms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Narcoossee Middle School</dc:title>
  <dc:creator>Marcia Clevenger</dc:creator>
  <cp:lastModifiedBy>Lucile Schneider</cp:lastModifiedBy>
  <cp:revision>124</cp:revision>
  <cp:lastPrinted>2023-01-23T21:06:26Z</cp:lastPrinted>
  <dcterms:created xsi:type="dcterms:W3CDTF">2020-01-13T19:29:49Z</dcterms:created>
  <dcterms:modified xsi:type="dcterms:W3CDTF">2023-01-23T21:59:56Z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0x01010013EDCB7A793A9B4CAE4D2CCDE746E7E5</vt:lpwstr>
  </property>
</Properties>
</file>